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88" r:id="rId3"/>
    <p:sldId id="256" r:id="rId4"/>
    <p:sldId id="257" r:id="rId5"/>
    <p:sldId id="274" r:id="rId6"/>
    <p:sldId id="295" r:id="rId7"/>
    <p:sldId id="296" r:id="rId8"/>
    <p:sldId id="297" r:id="rId9"/>
    <p:sldId id="298" r:id="rId10"/>
    <p:sldId id="290" r:id="rId11"/>
    <p:sldId id="292" r:id="rId12"/>
    <p:sldId id="293" r:id="rId13"/>
    <p:sldId id="291" r:id="rId14"/>
    <p:sldId id="294" r:id="rId15"/>
    <p:sldId id="28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6" autoAdjust="0"/>
    <p:restoredTop sz="93064" autoAdjust="0"/>
  </p:normalViewPr>
  <p:slideViewPr>
    <p:cSldViewPr>
      <p:cViewPr>
        <p:scale>
          <a:sx n="50" d="100"/>
          <a:sy n="50" d="100"/>
        </p:scale>
        <p:origin x="-145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3261A4-2462-45C1-9F2D-C39FF95DF138}" type="datetimeFigureOut">
              <a:rPr lang="en-IN" smtClean="0"/>
              <a:t>21-09-2017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01F9C9-B290-4123-8140-616D35AE3AEF}" type="slidenum">
              <a:rPr lang="en-IN" smtClean="0"/>
              <a:t>‹#›</a:t>
            </a:fld>
            <a:endParaRPr lang="en-IN"/>
          </a:p>
        </p:txBody>
      </p:sp>
    </p:spTree>
    <p:extLst>
      <p:ext uri="{BB962C8B-B14F-4D97-AF65-F5344CB8AC3E}">
        <p14:creationId xmlns:p14="http://schemas.microsoft.com/office/powerpoint/2010/main" val="404702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chemeClr val="tx1"/>
                </a:solidFill>
                <a:latin typeface="Times New Roman" pitchFamily="18" charset="0"/>
              </a:defRPr>
            </a:lvl1pPr>
            <a:lvl2pPr marL="702756" indent="-270291" eaLnBrk="0" hangingPunct="0">
              <a:defRPr sz="4200">
                <a:solidFill>
                  <a:schemeClr val="tx1"/>
                </a:solidFill>
                <a:latin typeface="Times New Roman" pitchFamily="18" charset="0"/>
              </a:defRPr>
            </a:lvl2pPr>
            <a:lvl3pPr marL="1081164" indent="-216233" eaLnBrk="0" hangingPunct="0">
              <a:defRPr sz="4200">
                <a:solidFill>
                  <a:schemeClr val="tx1"/>
                </a:solidFill>
                <a:latin typeface="Times New Roman" pitchFamily="18" charset="0"/>
              </a:defRPr>
            </a:lvl3pPr>
            <a:lvl4pPr marL="1513629" indent="-216233" eaLnBrk="0" hangingPunct="0">
              <a:defRPr sz="4200">
                <a:solidFill>
                  <a:schemeClr val="tx1"/>
                </a:solidFill>
                <a:latin typeface="Times New Roman" pitchFamily="18" charset="0"/>
              </a:defRPr>
            </a:lvl4pPr>
            <a:lvl5pPr marL="1946095" indent="-216233" eaLnBrk="0" hangingPunct="0">
              <a:defRPr sz="4200">
                <a:solidFill>
                  <a:schemeClr val="tx1"/>
                </a:solidFill>
                <a:latin typeface="Times New Roman" pitchFamily="18" charset="0"/>
              </a:defRPr>
            </a:lvl5pPr>
            <a:lvl6pPr marL="2378560" indent="-216233" eaLnBrk="0" fontAlgn="base" hangingPunct="0">
              <a:spcBef>
                <a:spcPct val="0"/>
              </a:spcBef>
              <a:spcAft>
                <a:spcPct val="0"/>
              </a:spcAft>
              <a:defRPr sz="4200">
                <a:solidFill>
                  <a:schemeClr val="tx1"/>
                </a:solidFill>
                <a:latin typeface="Times New Roman" pitchFamily="18" charset="0"/>
              </a:defRPr>
            </a:lvl6pPr>
            <a:lvl7pPr marL="2811026" indent="-216233" eaLnBrk="0" fontAlgn="base" hangingPunct="0">
              <a:spcBef>
                <a:spcPct val="0"/>
              </a:spcBef>
              <a:spcAft>
                <a:spcPct val="0"/>
              </a:spcAft>
              <a:defRPr sz="4200">
                <a:solidFill>
                  <a:schemeClr val="tx1"/>
                </a:solidFill>
                <a:latin typeface="Times New Roman" pitchFamily="18" charset="0"/>
              </a:defRPr>
            </a:lvl7pPr>
            <a:lvl8pPr marL="3243491" indent="-216233" eaLnBrk="0" fontAlgn="base" hangingPunct="0">
              <a:spcBef>
                <a:spcPct val="0"/>
              </a:spcBef>
              <a:spcAft>
                <a:spcPct val="0"/>
              </a:spcAft>
              <a:defRPr sz="4200">
                <a:solidFill>
                  <a:schemeClr val="tx1"/>
                </a:solidFill>
                <a:latin typeface="Times New Roman" pitchFamily="18" charset="0"/>
              </a:defRPr>
            </a:lvl8pPr>
            <a:lvl9pPr marL="3675957" indent="-216233" eaLnBrk="0" fontAlgn="base" hangingPunct="0">
              <a:spcBef>
                <a:spcPct val="0"/>
              </a:spcBef>
              <a:spcAft>
                <a:spcPct val="0"/>
              </a:spcAft>
              <a:defRPr sz="4200">
                <a:solidFill>
                  <a:schemeClr val="tx1"/>
                </a:solidFill>
                <a:latin typeface="Times New Roman" pitchFamily="18" charset="0"/>
              </a:defRPr>
            </a:lvl9pPr>
          </a:lstStyle>
          <a:p>
            <a:pPr eaLnBrk="1" hangingPunct="1"/>
            <a:fld id="{784E5173-3696-4FD1-BFB5-4BB95BD70551}" type="slidenum">
              <a:rPr lang="en-US" altLang="en-US" sz="1100">
                <a:solidFill>
                  <a:prstClr val="black"/>
                </a:solidFill>
              </a:rPr>
              <a:pPr eaLnBrk="1" hangingPunct="1"/>
              <a:t>1</a:t>
            </a:fld>
            <a:endParaRPr lang="en-US" altLang="en-US" sz="1100">
              <a:solidFill>
                <a:prstClr val="black"/>
              </a:solidFill>
            </a:endParaRPr>
          </a:p>
        </p:txBody>
      </p:sp>
      <p:sp>
        <p:nvSpPr>
          <p:cNvPr id="34819" name="Rectangle 4"/>
          <p:cNvSpPr>
            <a:spLocks noRot="1" noChangeArrowheads="1" noTextEdit="1"/>
          </p:cNvSpPr>
          <p:nvPr>
            <p:ph type="sldImg"/>
          </p:nvPr>
        </p:nvSpPr>
        <p:spPr>
          <a:ln/>
        </p:spPr>
      </p:sp>
      <p:sp>
        <p:nvSpPr>
          <p:cNvPr id="34820" name="Rectangle 5"/>
          <p:cNvSpPr>
            <a:spLocks noGrp="1" noChangeArrowheads="1"/>
          </p:cNvSpPr>
          <p:nvPr>
            <p:ph type="body" idx="1"/>
          </p:nvPr>
        </p:nvSpPr>
        <p:spPr bwMode="auto">
          <a:xfrm>
            <a:off x="684610" y="4342191"/>
            <a:ext cx="5488781" cy="411540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889" tIns="44444" rIns="88889" bIns="44444"/>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IN" sz="1200" dirty="0" smtClean="0">
                <a:latin typeface="Times New Roman" panose="02020603050405020304" pitchFamily="18" charset="0"/>
                <a:cs typeface="Times New Roman" panose="02020603050405020304" pitchFamily="18" charset="0"/>
              </a:rPr>
              <a:t>Autism is a lifelong developmental condition that affects, among other things, the way an individual relates to his or her environment and their interaction with other people. The word 'spectrum' describes the range of difficulties that people on the autism spectrum may experience and the degree to which they may be affected. They display particular difficulties in some or all of the following areas: communication </a:t>
            </a:r>
            <a:r>
              <a:rPr lang="en-IN" sz="1200" baseline="0" dirty="0" smtClean="0">
                <a:latin typeface="Times New Roman" panose="02020603050405020304" pitchFamily="18" charset="0"/>
                <a:cs typeface="Times New Roman" panose="02020603050405020304" pitchFamily="18" charset="0"/>
              </a:rPr>
              <a:t> </a:t>
            </a:r>
            <a:r>
              <a:rPr lang="en-IN" sz="1200" dirty="0" smtClean="0">
                <a:latin typeface="Times New Roman" panose="02020603050405020304" pitchFamily="18" charset="0"/>
                <a:cs typeface="Times New Roman" panose="02020603050405020304" pitchFamily="18" charset="0"/>
              </a:rPr>
              <a:t>social interaction </a:t>
            </a:r>
            <a:r>
              <a:rPr lang="en-IN" sz="1200" baseline="0" dirty="0" smtClean="0">
                <a:latin typeface="Times New Roman" panose="02020603050405020304" pitchFamily="18" charset="0"/>
                <a:cs typeface="Times New Roman" panose="02020603050405020304" pitchFamily="18" charset="0"/>
              </a:rPr>
              <a:t> </a:t>
            </a:r>
            <a:r>
              <a:rPr lang="en-IN" sz="1200" dirty="0" smtClean="0">
                <a:latin typeface="Times New Roman" panose="02020603050405020304" pitchFamily="18" charset="0"/>
                <a:cs typeface="Times New Roman" panose="02020603050405020304" pitchFamily="18" charset="0"/>
              </a:rPr>
              <a:t>imagination These areas are commonly referred to as ‘the triad of impairments’. </a:t>
            </a:r>
          </a:p>
          <a:p>
            <a:endParaRPr lang="en-IN" dirty="0"/>
          </a:p>
        </p:txBody>
      </p:sp>
      <p:sp>
        <p:nvSpPr>
          <p:cNvPr id="4" name="Slide Number Placeholder 3"/>
          <p:cNvSpPr>
            <a:spLocks noGrp="1"/>
          </p:cNvSpPr>
          <p:nvPr>
            <p:ph type="sldNum" sz="quarter" idx="10"/>
          </p:nvPr>
        </p:nvSpPr>
        <p:spPr/>
        <p:txBody>
          <a:bodyPr/>
          <a:lstStyle/>
          <a:p>
            <a:fld id="{B101F9C9-B290-4123-8140-616D35AE3AEF}" type="slidenum">
              <a:rPr lang="en-IN" smtClean="0"/>
              <a:t>2</a:t>
            </a:fld>
            <a:endParaRPr lang="en-IN"/>
          </a:p>
        </p:txBody>
      </p:sp>
    </p:spTree>
    <p:extLst>
      <p:ext uri="{BB962C8B-B14F-4D97-AF65-F5344CB8AC3E}">
        <p14:creationId xmlns:p14="http://schemas.microsoft.com/office/powerpoint/2010/main" val="1441839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bwMode="auto">
          <a:xfrm>
            <a:off x="684610" y="4342191"/>
            <a:ext cx="5488781" cy="411540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889" tIns="44444" rIns="88889" bIns="44444"/>
          <a:lstStyle/>
          <a:p>
            <a:pPr eaLnBrk="1" hangingPunct="1"/>
            <a:endParaRPr lang="en-US" altLang="en-US" smtClean="0">
              <a:latin typeface="Arial" charset="0"/>
            </a:endParaRPr>
          </a:p>
        </p:txBody>
      </p:sp>
      <p:sp>
        <p:nvSpPr>
          <p:cNvPr id="358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482" eaLnBrk="0" hangingPunct="0">
              <a:defRPr sz="4200">
                <a:solidFill>
                  <a:schemeClr val="tx1"/>
                </a:solidFill>
                <a:latin typeface="Times New Roman" pitchFamily="18" charset="0"/>
              </a:defRPr>
            </a:lvl1pPr>
            <a:lvl2pPr marL="702756" indent="-270291" defTabSz="911482" eaLnBrk="0" hangingPunct="0">
              <a:defRPr sz="4200">
                <a:solidFill>
                  <a:schemeClr val="tx1"/>
                </a:solidFill>
                <a:latin typeface="Times New Roman" pitchFamily="18" charset="0"/>
              </a:defRPr>
            </a:lvl2pPr>
            <a:lvl3pPr marL="1081164" indent="-216233" defTabSz="911482" eaLnBrk="0" hangingPunct="0">
              <a:defRPr sz="4200">
                <a:solidFill>
                  <a:schemeClr val="tx1"/>
                </a:solidFill>
                <a:latin typeface="Times New Roman" pitchFamily="18" charset="0"/>
              </a:defRPr>
            </a:lvl3pPr>
            <a:lvl4pPr marL="1513629" indent="-216233" defTabSz="911482" eaLnBrk="0" hangingPunct="0">
              <a:defRPr sz="4200">
                <a:solidFill>
                  <a:schemeClr val="tx1"/>
                </a:solidFill>
                <a:latin typeface="Times New Roman" pitchFamily="18" charset="0"/>
              </a:defRPr>
            </a:lvl4pPr>
            <a:lvl5pPr marL="1946095" indent="-216233" defTabSz="911482" eaLnBrk="0" hangingPunct="0">
              <a:defRPr sz="4200">
                <a:solidFill>
                  <a:schemeClr val="tx1"/>
                </a:solidFill>
                <a:latin typeface="Times New Roman" pitchFamily="18" charset="0"/>
              </a:defRPr>
            </a:lvl5pPr>
            <a:lvl6pPr marL="2378560" indent="-216233" defTabSz="911482" eaLnBrk="0" fontAlgn="base" hangingPunct="0">
              <a:spcBef>
                <a:spcPct val="0"/>
              </a:spcBef>
              <a:spcAft>
                <a:spcPct val="0"/>
              </a:spcAft>
              <a:defRPr sz="4200">
                <a:solidFill>
                  <a:schemeClr val="tx1"/>
                </a:solidFill>
                <a:latin typeface="Times New Roman" pitchFamily="18" charset="0"/>
              </a:defRPr>
            </a:lvl6pPr>
            <a:lvl7pPr marL="2811026" indent="-216233" defTabSz="911482" eaLnBrk="0" fontAlgn="base" hangingPunct="0">
              <a:spcBef>
                <a:spcPct val="0"/>
              </a:spcBef>
              <a:spcAft>
                <a:spcPct val="0"/>
              </a:spcAft>
              <a:defRPr sz="4200">
                <a:solidFill>
                  <a:schemeClr val="tx1"/>
                </a:solidFill>
                <a:latin typeface="Times New Roman" pitchFamily="18" charset="0"/>
              </a:defRPr>
            </a:lvl7pPr>
            <a:lvl8pPr marL="3243491" indent="-216233" defTabSz="911482" eaLnBrk="0" fontAlgn="base" hangingPunct="0">
              <a:spcBef>
                <a:spcPct val="0"/>
              </a:spcBef>
              <a:spcAft>
                <a:spcPct val="0"/>
              </a:spcAft>
              <a:defRPr sz="4200">
                <a:solidFill>
                  <a:schemeClr val="tx1"/>
                </a:solidFill>
                <a:latin typeface="Times New Roman" pitchFamily="18" charset="0"/>
              </a:defRPr>
            </a:lvl8pPr>
            <a:lvl9pPr marL="3675957" indent="-216233" defTabSz="911482" eaLnBrk="0" fontAlgn="base" hangingPunct="0">
              <a:spcBef>
                <a:spcPct val="0"/>
              </a:spcBef>
              <a:spcAft>
                <a:spcPct val="0"/>
              </a:spcAft>
              <a:defRPr sz="4200">
                <a:solidFill>
                  <a:schemeClr val="tx1"/>
                </a:solidFill>
                <a:latin typeface="Times New Roman" pitchFamily="18" charset="0"/>
              </a:defRPr>
            </a:lvl9pPr>
          </a:lstStyle>
          <a:p>
            <a:pPr eaLnBrk="1" hangingPunct="1"/>
            <a:r>
              <a:rPr lang="en-US" altLang="en-US" sz="1100">
                <a:latin typeface="Arial" charset="0"/>
              </a:rPr>
              <a:t>Dr. Tina Taylor Dyches, BYU (2005)</a:t>
            </a:r>
          </a:p>
        </p:txBody>
      </p:sp>
      <p:sp>
        <p:nvSpPr>
          <p:cNvPr id="358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chemeClr val="tx1"/>
                </a:solidFill>
                <a:latin typeface="Times New Roman" pitchFamily="18" charset="0"/>
              </a:defRPr>
            </a:lvl1pPr>
            <a:lvl2pPr marL="702756" indent="-270291" eaLnBrk="0" hangingPunct="0">
              <a:defRPr sz="4200">
                <a:solidFill>
                  <a:schemeClr val="tx1"/>
                </a:solidFill>
                <a:latin typeface="Times New Roman" pitchFamily="18" charset="0"/>
              </a:defRPr>
            </a:lvl2pPr>
            <a:lvl3pPr marL="1081164" indent="-216233" eaLnBrk="0" hangingPunct="0">
              <a:defRPr sz="4200">
                <a:solidFill>
                  <a:schemeClr val="tx1"/>
                </a:solidFill>
                <a:latin typeface="Times New Roman" pitchFamily="18" charset="0"/>
              </a:defRPr>
            </a:lvl3pPr>
            <a:lvl4pPr marL="1513629" indent="-216233" eaLnBrk="0" hangingPunct="0">
              <a:defRPr sz="4200">
                <a:solidFill>
                  <a:schemeClr val="tx1"/>
                </a:solidFill>
                <a:latin typeface="Times New Roman" pitchFamily="18" charset="0"/>
              </a:defRPr>
            </a:lvl4pPr>
            <a:lvl5pPr marL="1946095" indent="-216233" eaLnBrk="0" hangingPunct="0">
              <a:defRPr sz="4200">
                <a:solidFill>
                  <a:schemeClr val="tx1"/>
                </a:solidFill>
                <a:latin typeface="Times New Roman" pitchFamily="18" charset="0"/>
              </a:defRPr>
            </a:lvl5pPr>
            <a:lvl6pPr marL="2378560" indent="-216233" eaLnBrk="0" fontAlgn="base" hangingPunct="0">
              <a:spcBef>
                <a:spcPct val="0"/>
              </a:spcBef>
              <a:spcAft>
                <a:spcPct val="0"/>
              </a:spcAft>
              <a:defRPr sz="4200">
                <a:solidFill>
                  <a:schemeClr val="tx1"/>
                </a:solidFill>
                <a:latin typeface="Times New Roman" pitchFamily="18" charset="0"/>
              </a:defRPr>
            </a:lvl6pPr>
            <a:lvl7pPr marL="2811026" indent="-216233" eaLnBrk="0" fontAlgn="base" hangingPunct="0">
              <a:spcBef>
                <a:spcPct val="0"/>
              </a:spcBef>
              <a:spcAft>
                <a:spcPct val="0"/>
              </a:spcAft>
              <a:defRPr sz="4200">
                <a:solidFill>
                  <a:schemeClr val="tx1"/>
                </a:solidFill>
                <a:latin typeface="Times New Roman" pitchFamily="18" charset="0"/>
              </a:defRPr>
            </a:lvl7pPr>
            <a:lvl8pPr marL="3243491" indent="-216233" eaLnBrk="0" fontAlgn="base" hangingPunct="0">
              <a:spcBef>
                <a:spcPct val="0"/>
              </a:spcBef>
              <a:spcAft>
                <a:spcPct val="0"/>
              </a:spcAft>
              <a:defRPr sz="4200">
                <a:solidFill>
                  <a:schemeClr val="tx1"/>
                </a:solidFill>
                <a:latin typeface="Times New Roman" pitchFamily="18" charset="0"/>
              </a:defRPr>
            </a:lvl8pPr>
            <a:lvl9pPr marL="3675957" indent="-216233" eaLnBrk="0" fontAlgn="base" hangingPunct="0">
              <a:spcBef>
                <a:spcPct val="0"/>
              </a:spcBef>
              <a:spcAft>
                <a:spcPct val="0"/>
              </a:spcAft>
              <a:defRPr sz="4200">
                <a:solidFill>
                  <a:schemeClr val="tx1"/>
                </a:solidFill>
                <a:latin typeface="Times New Roman" pitchFamily="18" charset="0"/>
              </a:defRPr>
            </a:lvl9pPr>
          </a:lstStyle>
          <a:p>
            <a:pPr eaLnBrk="1" hangingPunct="1"/>
            <a:fld id="{94EB54AE-031E-4175-97FD-0942EF4447F7}" type="slidenum">
              <a:rPr lang="en-US" altLang="en-US" sz="1100">
                <a:latin typeface="Arial" charset="0"/>
              </a:rPr>
              <a:pPr eaLnBrk="1" hangingPunct="1"/>
              <a:t>3</a:t>
            </a:fld>
            <a:endParaRPr lang="en-US" altLang="en-US" sz="11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altLang="en-US" sz="1200" b="0" i="0" u="none" strike="noStrike" cap="none" normalizeH="0" baseline="0" dirty="0" smtClean="0">
                <a:ln>
                  <a:noFill/>
                </a:ln>
                <a:solidFill>
                  <a:srgbClr val="555555"/>
                </a:solidFill>
                <a:effectLst/>
                <a:latin typeface="Georgia" pitchFamily="18" charset="0"/>
                <a:cs typeface="Arial" pitchFamily="34" charset="0"/>
              </a:rPr>
              <a:t>The following table shows relationships between clinical terms and their sources</a:t>
            </a:r>
            <a:endParaRPr lang="en-IN" dirty="0"/>
          </a:p>
        </p:txBody>
      </p:sp>
      <p:sp>
        <p:nvSpPr>
          <p:cNvPr id="4" name="Slide Number Placeholder 3"/>
          <p:cNvSpPr>
            <a:spLocks noGrp="1"/>
          </p:cNvSpPr>
          <p:nvPr>
            <p:ph type="sldNum" sz="quarter" idx="10"/>
          </p:nvPr>
        </p:nvSpPr>
        <p:spPr/>
        <p:txBody>
          <a:bodyPr/>
          <a:lstStyle/>
          <a:p>
            <a:fld id="{B101F9C9-B290-4123-8140-616D35AE3AEF}" type="slidenum">
              <a:rPr lang="en-IN" smtClean="0"/>
              <a:t>4</a:t>
            </a:fld>
            <a:endParaRPr lang="en-IN"/>
          </a:p>
        </p:txBody>
      </p:sp>
    </p:spTree>
    <p:extLst>
      <p:ext uri="{BB962C8B-B14F-4D97-AF65-F5344CB8AC3E}">
        <p14:creationId xmlns:p14="http://schemas.microsoft.com/office/powerpoint/2010/main" val="3680982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101F9C9-B290-4123-8140-616D35AE3AEF}" type="slidenum">
              <a:rPr lang="en-IN" smtClean="0">
                <a:solidFill>
                  <a:prstClr val="black"/>
                </a:solidFill>
              </a:rPr>
              <a:pPr/>
              <a:t>8</a:t>
            </a:fld>
            <a:endParaRPr lang="en-IN">
              <a:solidFill>
                <a:prstClr val="black"/>
              </a:solidFill>
            </a:endParaRPr>
          </a:p>
        </p:txBody>
      </p:sp>
    </p:spTree>
    <p:extLst>
      <p:ext uri="{BB962C8B-B14F-4D97-AF65-F5344CB8AC3E}">
        <p14:creationId xmlns:p14="http://schemas.microsoft.com/office/powerpoint/2010/main" val="2712923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4B178ED-CC89-404E-8B0F-4FB39548DEDD}" type="datetimeFigureOut">
              <a:rPr lang="en-IN" smtClean="0"/>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2326096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B178ED-CC89-404E-8B0F-4FB39548DEDD}" type="datetimeFigureOut">
              <a:rPr lang="en-IN" smtClean="0"/>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325452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B178ED-CC89-404E-8B0F-4FB39548DEDD}" type="datetimeFigureOut">
              <a:rPr lang="en-IN" smtClean="0"/>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1597776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8B98D6AB-DB98-4005-A523-5C25745E3979}" type="slidenum">
              <a:rPr lang="en-US">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413311701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AD82550D-3413-472D-A7E2-3C995446140A}" type="slidenum">
              <a:rPr lang="en-US">
                <a:solidFill>
                  <a:srgbClr val="04617B">
                    <a:shade val="90000"/>
                  </a:srgbClr>
                </a:solidFill>
              </a:rPr>
              <a:pPr>
                <a:defRPr/>
              </a:pPr>
              <a:t>‹#›</a:t>
            </a:fld>
            <a:endParaRPr lang="en-US" sz="1400" dirty="0">
              <a:solidFill>
                <a:srgbClr val="04617B">
                  <a:shade val="90000"/>
                </a:srgbClr>
              </a:solidFill>
            </a:endParaRPr>
          </a:p>
        </p:txBody>
      </p:sp>
    </p:spTree>
    <p:extLst>
      <p:ext uri="{BB962C8B-B14F-4D97-AF65-F5344CB8AC3E}">
        <p14:creationId xmlns:p14="http://schemas.microsoft.com/office/powerpoint/2010/main" val="1637720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05A78202-BE4F-4C70-9F9E-19E9945ADA7E}" type="slidenum">
              <a:rPr lang="en-US">
                <a:solidFill>
                  <a:srgbClr val="DBF5F9">
                    <a:shade val="90000"/>
                  </a:srgbClr>
                </a:solidFill>
              </a:rPr>
              <a:pPr>
                <a:defRPr/>
              </a:pPr>
              <a:t>‹#›</a:t>
            </a:fld>
            <a:endParaRPr lang="en-US" sz="1400" dirty="0">
              <a:solidFill>
                <a:srgbClr val="DBF5F9">
                  <a:shade val="90000"/>
                </a:srgbClr>
              </a:solidFill>
            </a:endParaRPr>
          </a:p>
        </p:txBody>
      </p:sp>
    </p:spTree>
    <p:extLst>
      <p:ext uri="{BB962C8B-B14F-4D97-AF65-F5344CB8AC3E}">
        <p14:creationId xmlns:p14="http://schemas.microsoft.com/office/powerpoint/2010/main" val="10536311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40FD398-5745-4848-9D2E-74F433BC1ADF}" type="slidenum">
              <a:rPr lang="en-US">
                <a:solidFill>
                  <a:srgbClr val="04617B">
                    <a:shade val="90000"/>
                  </a:srgbClr>
                </a:solidFill>
              </a:rPr>
              <a:pPr>
                <a:defRPr/>
              </a:pPr>
              <a:t>‹#›</a:t>
            </a:fld>
            <a:endParaRPr lang="en-US" sz="1400" dirty="0">
              <a:solidFill>
                <a:srgbClr val="04617B">
                  <a:shade val="90000"/>
                </a:srgbClr>
              </a:solidFill>
            </a:endParaRPr>
          </a:p>
        </p:txBody>
      </p:sp>
    </p:spTree>
    <p:extLst>
      <p:ext uri="{BB962C8B-B14F-4D97-AF65-F5344CB8AC3E}">
        <p14:creationId xmlns:p14="http://schemas.microsoft.com/office/powerpoint/2010/main" val="1166782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50A6FF6E-63F4-4CC5-A164-08B6F1FBCF29}" type="slidenum">
              <a:rPr lang="en-US">
                <a:solidFill>
                  <a:srgbClr val="04617B">
                    <a:shade val="90000"/>
                  </a:srgbClr>
                </a:solidFill>
              </a:rPr>
              <a:pPr>
                <a:defRPr/>
              </a:pPr>
              <a:t>‹#›</a:t>
            </a:fld>
            <a:endParaRPr lang="en-US" sz="1400" dirty="0">
              <a:solidFill>
                <a:srgbClr val="04617B">
                  <a:shade val="90000"/>
                </a:srgbClr>
              </a:solidFill>
            </a:endParaRPr>
          </a:p>
        </p:txBody>
      </p:sp>
    </p:spTree>
    <p:extLst>
      <p:ext uri="{BB962C8B-B14F-4D97-AF65-F5344CB8AC3E}">
        <p14:creationId xmlns:p14="http://schemas.microsoft.com/office/powerpoint/2010/main" val="3141947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C8E2DCCB-D8AE-404D-B26D-1611775BB723}" type="slidenum">
              <a:rPr lang="en-US">
                <a:solidFill>
                  <a:srgbClr val="04617B">
                    <a:shade val="90000"/>
                  </a:srgbClr>
                </a:solidFill>
              </a:rPr>
              <a:pPr>
                <a:defRPr/>
              </a:pPr>
              <a:t>‹#›</a:t>
            </a:fld>
            <a:endParaRPr lang="en-US" sz="1400" dirty="0">
              <a:solidFill>
                <a:srgbClr val="04617B">
                  <a:shade val="90000"/>
                </a:srgbClr>
              </a:solidFill>
            </a:endParaRPr>
          </a:p>
        </p:txBody>
      </p:sp>
    </p:spTree>
    <p:extLst>
      <p:ext uri="{BB962C8B-B14F-4D97-AF65-F5344CB8AC3E}">
        <p14:creationId xmlns:p14="http://schemas.microsoft.com/office/powerpoint/2010/main" val="617919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CEB0F47-404E-496F-A43D-81F6984DF55B}" type="slidenum">
              <a:rPr lang="en-US">
                <a:solidFill>
                  <a:srgbClr val="04617B">
                    <a:shade val="90000"/>
                  </a:srgbClr>
                </a:solidFill>
              </a:rPr>
              <a:pPr>
                <a:defRPr/>
              </a:pPr>
              <a:t>‹#›</a:t>
            </a:fld>
            <a:endParaRPr lang="en-US" sz="1400" dirty="0">
              <a:solidFill>
                <a:srgbClr val="04617B">
                  <a:shade val="90000"/>
                </a:srgbClr>
              </a:solidFill>
            </a:endParaRPr>
          </a:p>
        </p:txBody>
      </p:sp>
    </p:spTree>
    <p:extLst>
      <p:ext uri="{BB962C8B-B14F-4D97-AF65-F5344CB8AC3E}">
        <p14:creationId xmlns:p14="http://schemas.microsoft.com/office/powerpoint/2010/main" val="3346096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158E6BDB-C11E-4A37-AD4C-5CF1D96E386B}" type="slidenum">
              <a:rPr lang="en-US">
                <a:solidFill>
                  <a:srgbClr val="04617B">
                    <a:shade val="90000"/>
                  </a:srgbClr>
                </a:solidFill>
              </a:rPr>
              <a:pPr>
                <a:defRPr/>
              </a:pPr>
              <a:t>‹#›</a:t>
            </a:fld>
            <a:endParaRPr lang="en-US" sz="1400" dirty="0">
              <a:solidFill>
                <a:srgbClr val="04617B">
                  <a:shade val="90000"/>
                </a:srgbClr>
              </a:solidFill>
            </a:endParaRPr>
          </a:p>
        </p:txBody>
      </p:sp>
    </p:spTree>
    <p:extLst>
      <p:ext uri="{BB962C8B-B14F-4D97-AF65-F5344CB8AC3E}">
        <p14:creationId xmlns:p14="http://schemas.microsoft.com/office/powerpoint/2010/main" val="247796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B178ED-CC89-404E-8B0F-4FB39548DEDD}" type="datetimeFigureOut">
              <a:rPr lang="en-IN" smtClean="0"/>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1884506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40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40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400">
              <a:solidFill>
                <a:prstClr val="black"/>
              </a:solidFill>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400">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78B2AA6-10BB-4454-BDA6-4ADF0DBEEF0A}" type="slidenum">
              <a:rPr lang="en-US">
                <a:solidFill>
                  <a:srgbClr val="04617B">
                    <a:shade val="90000"/>
                  </a:srgbClr>
                </a:solidFill>
              </a:rPr>
              <a:pPr>
                <a:defRPr/>
              </a:pPr>
              <a:t>‹#›</a:t>
            </a:fld>
            <a:endParaRPr lang="en-US" sz="1400" dirty="0">
              <a:solidFill>
                <a:srgbClr val="04617B">
                  <a:shade val="90000"/>
                </a:srgbClr>
              </a:solidFill>
            </a:endParaRPr>
          </a:p>
        </p:txBody>
      </p:sp>
    </p:spTree>
    <p:extLst>
      <p:ext uri="{BB962C8B-B14F-4D97-AF65-F5344CB8AC3E}">
        <p14:creationId xmlns:p14="http://schemas.microsoft.com/office/powerpoint/2010/main" val="1707777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3ADF6B00-C59A-4668-8953-3B0AAF191B4D}" type="slidenum">
              <a:rPr lang="en-US">
                <a:solidFill>
                  <a:srgbClr val="04617B">
                    <a:shade val="90000"/>
                  </a:srgbClr>
                </a:solidFill>
              </a:rPr>
              <a:pPr>
                <a:defRPr/>
              </a:pPr>
              <a:t>‹#›</a:t>
            </a:fld>
            <a:endParaRPr lang="en-US" sz="1400" dirty="0">
              <a:solidFill>
                <a:srgbClr val="04617B">
                  <a:shade val="90000"/>
                </a:srgbClr>
              </a:solidFill>
            </a:endParaRPr>
          </a:p>
        </p:txBody>
      </p:sp>
    </p:spTree>
    <p:extLst>
      <p:ext uri="{BB962C8B-B14F-4D97-AF65-F5344CB8AC3E}">
        <p14:creationId xmlns:p14="http://schemas.microsoft.com/office/powerpoint/2010/main" val="4214043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9709A8EA-29C5-411D-A71C-30097D11042E}" type="slidenum">
              <a:rPr lang="en-US">
                <a:solidFill>
                  <a:srgbClr val="04617B">
                    <a:shade val="90000"/>
                  </a:srgbClr>
                </a:solidFill>
              </a:rPr>
              <a:pPr>
                <a:defRPr/>
              </a:pPr>
              <a:t>‹#›</a:t>
            </a:fld>
            <a:endParaRPr lang="en-US" sz="1400" dirty="0">
              <a:solidFill>
                <a:srgbClr val="04617B">
                  <a:shade val="90000"/>
                </a:srgbClr>
              </a:solidFill>
            </a:endParaRPr>
          </a:p>
        </p:txBody>
      </p:sp>
    </p:spTree>
    <p:extLst>
      <p:ext uri="{BB962C8B-B14F-4D97-AF65-F5344CB8AC3E}">
        <p14:creationId xmlns:p14="http://schemas.microsoft.com/office/powerpoint/2010/main" val="371701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178ED-CC89-404E-8B0F-4FB39548DEDD}" type="datetimeFigureOut">
              <a:rPr lang="en-IN" smtClean="0"/>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1414770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4B178ED-CC89-404E-8B0F-4FB39548DEDD}" type="datetimeFigureOut">
              <a:rPr lang="en-IN" smtClean="0"/>
              <a:t>21-09-2017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85326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4B178ED-CC89-404E-8B0F-4FB39548DEDD}" type="datetimeFigureOut">
              <a:rPr lang="en-IN" smtClean="0"/>
              <a:t>21-09-2017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48624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4B178ED-CC89-404E-8B0F-4FB39548DEDD}" type="datetimeFigureOut">
              <a:rPr lang="en-IN" smtClean="0"/>
              <a:t>21-09-2017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220015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178ED-CC89-404E-8B0F-4FB39548DEDD}" type="datetimeFigureOut">
              <a:rPr lang="en-IN" smtClean="0"/>
              <a:t>21-09-2017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352769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178ED-CC89-404E-8B0F-4FB39548DEDD}" type="datetimeFigureOut">
              <a:rPr lang="en-IN" smtClean="0"/>
              <a:t>21-09-2017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81567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178ED-CC89-404E-8B0F-4FB39548DEDD}" type="datetimeFigureOut">
              <a:rPr lang="en-IN" smtClean="0"/>
              <a:t>21-09-2017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F3783-581F-4E4C-B39A-EB6A3B9F6CFB}" type="slidenum">
              <a:rPr lang="en-IN" smtClean="0"/>
              <a:t>‹#›</a:t>
            </a:fld>
            <a:endParaRPr lang="en-IN"/>
          </a:p>
        </p:txBody>
      </p:sp>
    </p:spTree>
    <p:extLst>
      <p:ext uri="{BB962C8B-B14F-4D97-AF65-F5344CB8AC3E}">
        <p14:creationId xmlns:p14="http://schemas.microsoft.com/office/powerpoint/2010/main" val="114635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178ED-CC89-404E-8B0F-4FB39548DEDD}" type="datetimeFigureOut">
              <a:rPr lang="en-IN" smtClean="0"/>
              <a:t>21-09-2017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F3783-581F-4E4C-B39A-EB6A3B9F6CFB}" type="slidenum">
              <a:rPr lang="en-IN" smtClean="0"/>
              <a:t>‹#›</a:t>
            </a:fld>
            <a:endParaRPr lang="en-IN"/>
          </a:p>
        </p:txBody>
      </p:sp>
    </p:spTree>
    <p:extLst>
      <p:ext uri="{BB962C8B-B14F-4D97-AF65-F5344CB8AC3E}">
        <p14:creationId xmlns:p14="http://schemas.microsoft.com/office/powerpoint/2010/main" val="2835416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400">
              <a:solidFill>
                <a:prstClr val="black"/>
              </a:solidFill>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4400">
              <a:solidFill>
                <a:prstClr val="black"/>
              </a:solidFill>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imes New Roman" pitchFamily="18"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imes New Roman" pitchFamily="18"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1E60A70C-3D23-4749-B37D-5E61B1CD926C}" type="slidenum">
              <a:rPr lang="en-US">
                <a:solidFill>
                  <a:srgbClr val="04617B">
                    <a:shade val="90000"/>
                  </a:srgbClr>
                </a:solidFill>
                <a:latin typeface="Times New Roman" pitchFamily="18" charset="0"/>
              </a:rPr>
              <a:pPr fontAlgn="base">
                <a:spcBef>
                  <a:spcPct val="0"/>
                </a:spcBef>
                <a:spcAft>
                  <a:spcPct val="0"/>
                </a:spcAft>
                <a:defRPr/>
              </a:pPr>
              <a:t>‹#›</a:t>
            </a:fld>
            <a:endParaRPr lang="en-US" sz="1400" dirty="0">
              <a:solidFill>
                <a:srgbClr val="04617B">
                  <a:shade val="90000"/>
                </a:srgbClr>
              </a:solidFill>
              <a:latin typeface="Times New Roman" pitchFamily="18"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4400">
                <a:solidFill>
                  <a:prstClr val="black"/>
                </a:solidFill>
                <a:latin typeface="Times New Roman"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4400">
                <a:solidFill>
                  <a:prstClr val="black"/>
                </a:solidFill>
                <a:latin typeface="Times New Roman" pitchFamily="18" charset="0"/>
              </a:endParaRPr>
            </a:p>
          </p:txBody>
        </p:sp>
      </p:grpSp>
    </p:spTree>
    <p:extLst>
      <p:ext uri="{BB962C8B-B14F-4D97-AF65-F5344CB8AC3E}">
        <p14:creationId xmlns:p14="http://schemas.microsoft.com/office/powerpoint/2010/main" val="3651003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cebook.com/Kidsonthemove" TargetMode="External"/><Relationship Id="rId7"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hyperlink" Target="http://kotm.org/" TargetMode="External"/><Relationship Id="rId5" Type="http://schemas.openxmlformats.org/officeDocument/2006/relationships/hyperlink" Target="http://www.youtube.com/user/kotmutah" TargetMode="External"/><Relationship Id="rId4" Type="http://schemas.openxmlformats.org/officeDocument/2006/relationships/hyperlink" Target="https://twitter.com/kotm_uta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762000" y="1905000"/>
            <a:ext cx="7696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fontAlgn="base" hangingPunct="1">
              <a:spcBef>
                <a:spcPct val="0"/>
              </a:spcBef>
              <a:spcAft>
                <a:spcPct val="0"/>
              </a:spcAft>
            </a:pPr>
            <a:endParaRPr lang="en-US" altLang="en-US" smtClean="0">
              <a:solidFill>
                <a:prstClr val="black"/>
              </a:solidFill>
            </a:endParaRPr>
          </a:p>
        </p:txBody>
      </p:sp>
      <p:sp>
        <p:nvSpPr>
          <p:cNvPr id="5123" name="Text Box 5"/>
          <p:cNvSpPr txBox="1">
            <a:spLocks noChangeArrowheads="1"/>
          </p:cNvSpPr>
          <p:nvPr/>
        </p:nvSpPr>
        <p:spPr bwMode="auto">
          <a:xfrm>
            <a:off x="762000" y="448925"/>
            <a:ext cx="80772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ctr" eaLnBrk="1" fontAlgn="base" hangingPunct="1">
              <a:spcBef>
                <a:spcPct val="0"/>
              </a:spcBef>
              <a:spcAft>
                <a:spcPct val="0"/>
              </a:spcAft>
            </a:pPr>
            <a:r>
              <a:rPr lang="en-US" altLang="en-US" dirty="0" smtClean="0">
                <a:solidFill>
                  <a:srgbClr val="04617B"/>
                </a:solidFill>
                <a:latin typeface="Verdana" pitchFamily="34" charset="0"/>
              </a:rPr>
              <a:t>Disability </a:t>
            </a:r>
            <a:r>
              <a:rPr lang="en-US" altLang="en-US" dirty="0" smtClean="0">
                <a:solidFill>
                  <a:srgbClr val="04617B"/>
                </a:solidFill>
                <a:latin typeface="Verdana" pitchFamily="34" charset="0"/>
              </a:rPr>
              <a:t>Certification in Psychiatry</a:t>
            </a:r>
            <a:endParaRPr lang="en-US" altLang="en-US" dirty="0" smtClean="0">
              <a:solidFill>
                <a:srgbClr val="04617B"/>
              </a:solidFill>
              <a:latin typeface="Verdana" pitchFamily="34" charset="0"/>
            </a:endParaRPr>
          </a:p>
        </p:txBody>
      </p:sp>
      <p:sp>
        <p:nvSpPr>
          <p:cNvPr id="5124" name="AutoShape 15" descr="http://www.wilmingtonnc.gov/portals/0/documents/Common%20Files/images/icons/Facebook.png">
            <a:hlinkClick r:id="rId3"/>
          </p:cNvPr>
          <p:cNvSpPr>
            <a:spLocks noChangeAspect="1" noChangeArrowheads="1"/>
          </p:cNvSpPr>
          <p:nvPr/>
        </p:nvSpPr>
        <p:spPr bwMode="auto">
          <a:xfrm>
            <a:off x="0" y="0"/>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fontAlgn="base" hangingPunct="1">
              <a:spcBef>
                <a:spcPct val="0"/>
              </a:spcBef>
              <a:spcAft>
                <a:spcPct val="0"/>
              </a:spcAft>
            </a:pPr>
            <a:endParaRPr lang="en-US" altLang="en-US" smtClean="0">
              <a:solidFill>
                <a:prstClr val="black"/>
              </a:solidFill>
            </a:endParaRPr>
          </a:p>
        </p:txBody>
      </p:sp>
      <p:sp>
        <p:nvSpPr>
          <p:cNvPr id="5125" name="AutoShape 16" descr="Twitter">
            <a:hlinkClick r:id="rId4"/>
          </p:cNvPr>
          <p:cNvSpPr>
            <a:spLocks noChangeAspect="1" noChangeArrowheads="1"/>
          </p:cNvSpPr>
          <p:nvPr/>
        </p:nvSpPr>
        <p:spPr bwMode="auto">
          <a:xfrm>
            <a:off x="0" y="0"/>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fontAlgn="base" hangingPunct="1">
              <a:spcBef>
                <a:spcPct val="0"/>
              </a:spcBef>
              <a:spcAft>
                <a:spcPct val="0"/>
              </a:spcAft>
            </a:pPr>
            <a:endParaRPr lang="en-US" altLang="en-US" smtClean="0">
              <a:solidFill>
                <a:prstClr val="black"/>
              </a:solidFill>
            </a:endParaRPr>
          </a:p>
        </p:txBody>
      </p:sp>
      <p:sp>
        <p:nvSpPr>
          <p:cNvPr id="5126" name="AutoShape 17" descr="https://encrypted-tbn2.google.com/images?q=tbn:ANd9GcQRqbNhghIhe9IAoQou1JbiCNNzzQ9vaQJynvaU1JuxAP6o9Wz_XQ">
            <a:hlinkClick r:id="rId5"/>
          </p:cNvPr>
          <p:cNvSpPr>
            <a:spLocks noChangeAspect="1" noChangeArrowheads="1"/>
          </p:cNvSpPr>
          <p:nvPr/>
        </p:nvSpPr>
        <p:spPr bwMode="auto">
          <a:xfrm>
            <a:off x="0" y="0"/>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fontAlgn="base" hangingPunct="1">
              <a:spcBef>
                <a:spcPct val="0"/>
              </a:spcBef>
              <a:spcAft>
                <a:spcPct val="0"/>
              </a:spcAft>
            </a:pPr>
            <a:endParaRPr lang="en-US" altLang="en-US" smtClean="0">
              <a:solidFill>
                <a:prstClr val="black"/>
              </a:solidFill>
            </a:endParaRPr>
          </a:p>
        </p:txBody>
      </p:sp>
      <p:sp>
        <p:nvSpPr>
          <p:cNvPr id="5127" name="AutoShape 14" descr="empower logo heart to side">
            <a:hlinkClick r:id="rId6"/>
          </p:cNvPr>
          <p:cNvSpPr>
            <a:spLocks noChangeAspect="1" noChangeArrowheads="1"/>
          </p:cNvSpPr>
          <p:nvPr/>
        </p:nvSpPr>
        <p:spPr bwMode="auto">
          <a:xfrm>
            <a:off x="41275" y="-463550"/>
            <a:ext cx="26098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fontAlgn="base" hangingPunct="1">
              <a:spcBef>
                <a:spcPct val="0"/>
              </a:spcBef>
              <a:spcAft>
                <a:spcPct val="0"/>
              </a:spcAft>
            </a:pPr>
            <a:endParaRPr lang="en-US" altLang="en-US" smtClean="0">
              <a:solidFill>
                <a:prstClr val="black"/>
              </a:solidFill>
            </a:endParaRPr>
          </a:p>
        </p:txBody>
      </p:sp>
      <p:sp>
        <p:nvSpPr>
          <p:cNvPr id="5128" name="AutoShape 20" descr="http://www.wilmingtonnc.gov/portals/0/documents/Common%20Files/images/icons/Facebook.png">
            <a:hlinkClick r:id="rId3"/>
          </p:cNvPr>
          <p:cNvSpPr>
            <a:spLocks noChangeAspect="1" noChangeArrowheads="1"/>
          </p:cNvSpPr>
          <p:nvPr/>
        </p:nvSpPr>
        <p:spPr bwMode="auto">
          <a:xfrm>
            <a:off x="0" y="0"/>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fontAlgn="base" hangingPunct="1">
              <a:spcBef>
                <a:spcPct val="0"/>
              </a:spcBef>
              <a:spcAft>
                <a:spcPct val="0"/>
              </a:spcAft>
            </a:pPr>
            <a:endParaRPr lang="en-US" altLang="en-US" smtClean="0">
              <a:solidFill>
                <a:prstClr val="black"/>
              </a:solidFill>
            </a:endParaRPr>
          </a:p>
        </p:txBody>
      </p:sp>
      <p:sp>
        <p:nvSpPr>
          <p:cNvPr id="5129" name="AutoShape 21" descr="Twitter">
            <a:hlinkClick r:id="rId4"/>
          </p:cNvPr>
          <p:cNvSpPr>
            <a:spLocks noChangeAspect="1" noChangeArrowheads="1"/>
          </p:cNvSpPr>
          <p:nvPr/>
        </p:nvSpPr>
        <p:spPr bwMode="auto">
          <a:xfrm>
            <a:off x="0" y="0"/>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fontAlgn="base" hangingPunct="1">
              <a:spcBef>
                <a:spcPct val="0"/>
              </a:spcBef>
              <a:spcAft>
                <a:spcPct val="0"/>
              </a:spcAft>
            </a:pPr>
            <a:endParaRPr lang="en-US" altLang="en-US" smtClean="0">
              <a:solidFill>
                <a:prstClr val="black"/>
              </a:solidFill>
            </a:endParaRPr>
          </a:p>
        </p:txBody>
      </p:sp>
      <p:sp>
        <p:nvSpPr>
          <p:cNvPr id="5130" name="AutoShape 22" descr="https://encrypted-tbn2.google.com/images?q=tbn:ANd9GcQRqbNhghIhe9IAoQou1JbiCNNzzQ9vaQJynvaU1JuxAP6o9Wz_XQ">
            <a:hlinkClick r:id="rId5"/>
          </p:cNvPr>
          <p:cNvSpPr>
            <a:spLocks noChangeAspect="1" noChangeArrowheads="1"/>
          </p:cNvSpPr>
          <p:nvPr/>
        </p:nvSpPr>
        <p:spPr bwMode="auto">
          <a:xfrm>
            <a:off x="0" y="0"/>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fontAlgn="base" hangingPunct="1">
              <a:spcBef>
                <a:spcPct val="0"/>
              </a:spcBef>
              <a:spcAft>
                <a:spcPct val="0"/>
              </a:spcAft>
            </a:pPr>
            <a:endParaRPr lang="en-US" altLang="en-US" smtClean="0">
              <a:solidFill>
                <a:prstClr val="black"/>
              </a:solidFill>
            </a:endParaRPr>
          </a:p>
        </p:txBody>
      </p:sp>
      <p:sp>
        <p:nvSpPr>
          <p:cNvPr id="5131" name="AutoShape 19" descr="empower logo heart to side">
            <a:hlinkClick r:id="rId6"/>
          </p:cNvPr>
          <p:cNvSpPr>
            <a:spLocks noChangeAspect="1" noChangeArrowheads="1"/>
          </p:cNvSpPr>
          <p:nvPr/>
        </p:nvSpPr>
        <p:spPr bwMode="auto">
          <a:xfrm>
            <a:off x="41275" y="-463550"/>
            <a:ext cx="26098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fontAlgn="base" hangingPunct="1">
              <a:spcBef>
                <a:spcPct val="0"/>
              </a:spcBef>
              <a:spcAft>
                <a:spcPct val="0"/>
              </a:spcAft>
            </a:pPr>
            <a:endParaRPr lang="en-US" altLang="en-US" smtClean="0">
              <a:solidFill>
                <a:prstClr val="black"/>
              </a:solidFill>
            </a:endParaRPr>
          </a:p>
        </p:txBody>
      </p:sp>
      <p:pic>
        <p:nvPicPr>
          <p:cNvPr id="12" name="Picture 2" descr="http://neurocosmopolitanism.com/wp-content/uploads/2013/07/NeuroFly.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99" y="2606124"/>
            <a:ext cx="5230651" cy="423622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230650" y="3821837"/>
            <a:ext cx="3913350" cy="2677656"/>
          </a:xfrm>
          <a:prstGeom prst="rect">
            <a:avLst/>
          </a:prstGeom>
        </p:spPr>
        <p:txBody>
          <a:bodyPr wrap="square">
            <a:spAutoFit/>
          </a:bodyPr>
          <a:lstStyle/>
          <a:p>
            <a:pPr algn="ctr"/>
            <a:r>
              <a:rPr lang="en-US" sz="2400" b="1" dirty="0"/>
              <a:t>BY</a:t>
            </a:r>
          </a:p>
          <a:p>
            <a:pPr algn="ctr"/>
            <a:r>
              <a:rPr lang="en-US" sz="2400" b="1" dirty="0"/>
              <a:t>DR. PRADEEP SHARMA</a:t>
            </a:r>
          </a:p>
          <a:p>
            <a:pPr algn="ctr"/>
            <a:r>
              <a:rPr lang="en-US" sz="2400" b="1" dirty="0"/>
              <a:t>HOD &amp; SUPERINTENDENT</a:t>
            </a:r>
          </a:p>
          <a:p>
            <a:pPr algn="ctr"/>
            <a:endParaRPr lang="en-US" sz="2400" b="1" dirty="0"/>
          </a:p>
          <a:p>
            <a:pPr algn="ctr"/>
            <a:r>
              <a:rPr lang="en-US" sz="2400" b="1" dirty="0"/>
              <a:t>PSYCHIATRIC CENTRE, SMS</a:t>
            </a:r>
            <a:r>
              <a:rPr lang="en-US" sz="2400" b="1" dirty="0" smtClean="0"/>
              <a:t>, JAIPUR</a:t>
            </a:r>
            <a:endParaRPr lang="en-US" sz="2400" b="1" dirty="0"/>
          </a:p>
        </p:txBody>
      </p:sp>
    </p:spTree>
    <p:extLst>
      <p:ext uri="{BB962C8B-B14F-4D97-AF65-F5344CB8AC3E}">
        <p14:creationId xmlns:p14="http://schemas.microsoft.com/office/powerpoint/2010/main" val="1953443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4893647"/>
          </a:xfrm>
          <a:prstGeom prst="rect">
            <a:avLst/>
          </a:prstGeom>
        </p:spPr>
        <p:txBody>
          <a:bodyPr wrap="square">
            <a:spAutoFit/>
          </a:bodyPr>
          <a:lstStyle/>
          <a:p>
            <a:r>
              <a:rPr lang="en-IN" sz="2400" dirty="0">
                <a:solidFill>
                  <a:srgbClr val="000000"/>
                </a:solidFill>
                <a:latin typeface="Times New Roman"/>
              </a:rPr>
              <a:t>The IDEAS, evaluates disability in four areas (termed items in the scale), namely, </a:t>
            </a:r>
            <a:r>
              <a:rPr lang="en-IN" sz="2400" b="1" dirty="0">
                <a:solidFill>
                  <a:srgbClr val="000000"/>
                </a:solidFill>
                <a:latin typeface="Times New Roman"/>
              </a:rPr>
              <a:t>S</a:t>
            </a:r>
            <a:r>
              <a:rPr lang="en-IN" sz="2400" b="1" dirty="0" smtClean="0">
                <a:solidFill>
                  <a:srgbClr val="000000"/>
                </a:solidFill>
                <a:latin typeface="Times New Roman"/>
              </a:rPr>
              <a:t>elf </a:t>
            </a:r>
            <a:r>
              <a:rPr lang="en-IN" sz="2400" b="1" dirty="0">
                <a:solidFill>
                  <a:srgbClr val="000000"/>
                </a:solidFill>
                <a:latin typeface="Times New Roman"/>
              </a:rPr>
              <a:t>care, </a:t>
            </a:r>
            <a:r>
              <a:rPr lang="en-IN" sz="2400" b="1" dirty="0" smtClean="0">
                <a:solidFill>
                  <a:srgbClr val="000000"/>
                </a:solidFill>
                <a:latin typeface="Times New Roman"/>
              </a:rPr>
              <a:t>Interpersonal </a:t>
            </a:r>
            <a:r>
              <a:rPr lang="en-IN" sz="2400" b="1" dirty="0">
                <a:solidFill>
                  <a:srgbClr val="000000"/>
                </a:solidFill>
                <a:latin typeface="Times New Roman"/>
              </a:rPr>
              <a:t>activities, </a:t>
            </a:r>
            <a:r>
              <a:rPr lang="en-IN" sz="2400" b="1" dirty="0" smtClean="0">
                <a:solidFill>
                  <a:srgbClr val="000000"/>
                </a:solidFill>
                <a:latin typeface="Times New Roman"/>
              </a:rPr>
              <a:t>Communication </a:t>
            </a:r>
            <a:r>
              <a:rPr lang="en-IN" sz="2400" b="1" dirty="0">
                <a:solidFill>
                  <a:srgbClr val="000000"/>
                </a:solidFill>
                <a:latin typeface="Times New Roman"/>
              </a:rPr>
              <a:t>and U</a:t>
            </a:r>
            <a:r>
              <a:rPr lang="en-IN" sz="2400" b="1" dirty="0" smtClean="0">
                <a:solidFill>
                  <a:srgbClr val="000000"/>
                </a:solidFill>
                <a:latin typeface="Times New Roman"/>
              </a:rPr>
              <a:t>nderstanding</a:t>
            </a:r>
            <a:r>
              <a:rPr lang="en-IN" sz="2400" b="1" dirty="0">
                <a:solidFill>
                  <a:srgbClr val="000000"/>
                </a:solidFill>
                <a:latin typeface="Times New Roman"/>
              </a:rPr>
              <a:t>, and </a:t>
            </a:r>
            <a:r>
              <a:rPr lang="en-IN" sz="2400" b="1" dirty="0" smtClean="0">
                <a:solidFill>
                  <a:srgbClr val="000000"/>
                </a:solidFill>
                <a:latin typeface="Times New Roman"/>
              </a:rPr>
              <a:t>Work.</a:t>
            </a:r>
          </a:p>
          <a:p>
            <a:endParaRPr lang="en-IN" sz="2400" dirty="0" smtClean="0">
              <a:solidFill>
                <a:srgbClr val="000000"/>
              </a:solidFill>
              <a:latin typeface="Times New Roman"/>
            </a:endParaRPr>
          </a:p>
          <a:p>
            <a:r>
              <a:rPr lang="en-IN" sz="2400" dirty="0" smtClean="0">
                <a:solidFill>
                  <a:srgbClr val="000000"/>
                </a:solidFill>
                <a:latin typeface="Times New Roman"/>
              </a:rPr>
              <a:t>Each </a:t>
            </a:r>
            <a:r>
              <a:rPr lang="en-IN" sz="2400" dirty="0">
                <a:solidFill>
                  <a:srgbClr val="000000"/>
                </a:solidFill>
                <a:latin typeface="Times New Roman"/>
              </a:rPr>
              <a:t>item is scored on a 5 point scale with a range of 0-4, </a:t>
            </a:r>
            <a:r>
              <a:rPr lang="en-IN" sz="2400" i="1" dirty="0">
                <a:solidFill>
                  <a:srgbClr val="000000"/>
                </a:solidFill>
                <a:latin typeface="Times New Roman"/>
              </a:rPr>
              <a:t>i.e</a:t>
            </a:r>
            <a:r>
              <a:rPr lang="en-IN" sz="2400" dirty="0">
                <a:solidFill>
                  <a:srgbClr val="000000"/>
                </a:solidFill>
                <a:latin typeface="Times New Roman"/>
              </a:rPr>
              <a:t>. from no (0) to profound disability (4). </a:t>
            </a:r>
            <a:endParaRPr lang="en-IN" sz="2400" dirty="0" smtClean="0">
              <a:solidFill>
                <a:srgbClr val="000000"/>
              </a:solidFill>
              <a:latin typeface="Times New Roman"/>
            </a:endParaRPr>
          </a:p>
          <a:p>
            <a:endParaRPr lang="en-IN" sz="2400" dirty="0">
              <a:solidFill>
                <a:srgbClr val="000000"/>
              </a:solidFill>
              <a:latin typeface="Times New Roman"/>
            </a:endParaRPr>
          </a:p>
          <a:p>
            <a:r>
              <a:rPr lang="en-IN" sz="2400" dirty="0" smtClean="0">
                <a:solidFill>
                  <a:srgbClr val="000000"/>
                </a:solidFill>
                <a:latin typeface="Times New Roman"/>
              </a:rPr>
              <a:t>The </a:t>
            </a:r>
            <a:r>
              <a:rPr lang="en-IN" sz="2400" dirty="0">
                <a:solidFill>
                  <a:srgbClr val="000000"/>
                </a:solidFill>
                <a:latin typeface="Times New Roman"/>
              </a:rPr>
              <a:t>total disability score is obtained by summing up the ratings on each item</a:t>
            </a:r>
            <a:r>
              <a:rPr lang="en-IN" sz="2400" dirty="0" smtClean="0">
                <a:solidFill>
                  <a:srgbClr val="000000"/>
                </a:solidFill>
                <a:latin typeface="Times New Roman"/>
              </a:rPr>
              <a:t>.</a:t>
            </a:r>
          </a:p>
          <a:p>
            <a:endParaRPr lang="en-IN" sz="2400" dirty="0">
              <a:solidFill>
                <a:srgbClr val="000000"/>
              </a:solidFill>
              <a:latin typeface="Times New Roman"/>
            </a:endParaRPr>
          </a:p>
          <a:p>
            <a:r>
              <a:rPr lang="en-IN" sz="2400" dirty="0" smtClean="0">
                <a:latin typeface="Times New Roman" panose="02020603050405020304" pitchFamily="18" charset="0"/>
                <a:cs typeface="Times New Roman" panose="02020603050405020304" pitchFamily="18" charset="0"/>
              </a:rPr>
              <a:t>Global </a:t>
            </a:r>
            <a:r>
              <a:rPr lang="en-IN" sz="2400" dirty="0">
                <a:latin typeface="Times New Roman" panose="02020603050405020304" pitchFamily="18" charset="0"/>
                <a:cs typeface="Times New Roman" panose="02020603050405020304" pitchFamily="18" charset="0"/>
              </a:rPr>
              <a:t>Disability Total Disability score +MI2Y score = Global Disability score (range: 1-20) </a:t>
            </a:r>
            <a:endParaRPr lang="en-IN" sz="2400" dirty="0" smtClean="0">
              <a:latin typeface="Times New Roman" panose="02020603050405020304" pitchFamily="18" charset="0"/>
              <a:cs typeface="Times New Roman" panose="02020603050405020304" pitchFamily="18" charset="0"/>
            </a:endParaRPr>
          </a:p>
          <a:p>
            <a:endParaRPr lang="en-U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086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200" y="260648"/>
            <a:ext cx="8705288" cy="5262979"/>
          </a:xfrm>
          <a:prstGeom prst="rect">
            <a:avLst/>
          </a:prstGeom>
        </p:spPr>
        <p:txBody>
          <a:bodyPr wrap="square">
            <a:spAutoFit/>
          </a:bodyPr>
          <a:lstStyle/>
          <a:p>
            <a:pPr lvl="0" algn="just"/>
            <a:r>
              <a:rPr lang="en-IN" sz="2400" dirty="0">
                <a:solidFill>
                  <a:prstClr val="black"/>
                </a:solidFill>
                <a:latin typeface="Times New Roman" panose="02020603050405020304" pitchFamily="18" charset="0"/>
                <a:cs typeface="Times New Roman" panose="02020603050405020304" pitchFamily="18" charset="0"/>
              </a:rPr>
              <a:t>Percentages For the purpose of welfare benefits, 40% will be the cut-off point</a:t>
            </a:r>
            <a:r>
              <a:rPr lang="en-IN" sz="2400" dirty="0" smtClean="0">
                <a:solidFill>
                  <a:prstClr val="black"/>
                </a:solidFill>
                <a:latin typeface="Times New Roman" panose="02020603050405020304" pitchFamily="18" charset="0"/>
                <a:cs typeface="Times New Roman" panose="02020603050405020304" pitchFamily="18" charset="0"/>
              </a:rPr>
              <a:t>.</a:t>
            </a:r>
          </a:p>
          <a:p>
            <a:pPr lvl="0" algn="just"/>
            <a:endParaRPr lang="en-IN" sz="2400" dirty="0" smtClean="0">
              <a:solidFill>
                <a:prstClr val="black"/>
              </a:solidFill>
              <a:latin typeface="Times New Roman" panose="02020603050405020304" pitchFamily="18" charset="0"/>
              <a:cs typeface="Times New Roman" panose="02020603050405020304" pitchFamily="18" charset="0"/>
            </a:endParaRPr>
          </a:p>
          <a:p>
            <a:pPr lvl="0" algn="just"/>
            <a:r>
              <a:rPr lang="en-IN" sz="2400" dirty="0" smtClean="0">
                <a:solidFill>
                  <a:prstClr val="black"/>
                </a:solidFill>
                <a:latin typeface="Times New Roman" panose="02020603050405020304" pitchFamily="18" charset="0"/>
                <a:cs typeface="Times New Roman" panose="02020603050405020304" pitchFamily="18" charset="0"/>
              </a:rPr>
              <a:t>The </a:t>
            </a:r>
            <a:r>
              <a:rPr lang="en-IN" sz="2400" dirty="0">
                <a:solidFill>
                  <a:prstClr val="black"/>
                </a:solidFill>
                <a:latin typeface="Times New Roman" panose="02020603050405020304" pitchFamily="18" charset="0"/>
                <a:cs typeface="Times New Roman" panose="02020603050405020304" pitchFamily="18" charset="0"/>
              </a:rPr>
              <a:t>scores above 40%  have been categorized as Moderate, Severe and Profound based on the Global disability score. </a:t>
            </a:r>
            <a:endParaRPr lang="en-IN" sz="2400" dirty="0" smtClean="0">
              <a:solidFill>
                <a:prstClr val="black"/>
              </a:solidFill>
              <a:latin typeface="Times New Roman" panose="02020603050405020304" pitchFamily="18" charset="0"/>
              <a:cs typeface="Times New Roman" panose="02020603050405020304" pitchFamily="18" charset="0"/>
            </a:endParaRPr>
          </a:p>
          <a:p>
            <a:pPr lvl="0" algn="just"/>
            <a:endParaRPr lang="en-IN" sz="2400" dirty="0" smtClean="0">
              <a:solidFill>
                <a:prstClr val="black"/>
              </a:solidFill>
              <a:latin typeface="Times New Roman" panose="02020603050405020304" pitchFamily="18" charset="0"/>
              <a:cs typeface="Times New Roman" panose="02020603050405020304" pitchFamily="18" charset="0"/>
            </a:endParaRPr>
          </a:p>
          <a:p>
            <a:pPr lvl="0" algn="just"/>
            <a:r>
              <a:rPr lang="en-IN" sz="2400" dirty="0" smtClean="0">
                <a:solidFill>
                  <a:prstClr val="black"/>
                </a:solidFill>
                <a:latin typeface="Times New Roman" panose="02020603050405020304" pitchFamily="18" charset="0"/>
                <a:cs typeface="Times New Roman" panose="02020603050405020304" pitchFamily="18" charset="0"/>
              </a:rPr>
              <a:t>This </a:t>
            </a:r>
            <a:r>
              <a:rPr lang="en-IN" sz="2400" dirty="0">
                <a:solidFill>
                  <a:prstClr val="black"/>
                </a:solidFill>
                <a:latin typeface="Times New Roman" panose="02020603050405020304" pitchFamily="18" charset="0"/>
                <a:cs typeface="Times New Roman" panose="02020603050405020304" pitchFamily="18" charset="0"/>
              </a:rPr>
              <a:t>grading will be used to measure change over time. </a:t>
            </a:r>
            <a:endParaRPr lang="en-IN" sz="2400" dirty="0" smtClean="0">
              <a:solidFill>
                <a:prstClr val="black"/>
              </a:solidFill>
              <a:latin typeface="Times New Roman" panose="02020603050405020304" pitchFamily="18" charset="0"/>
              <a:cs typeface="Times New Roman" panose="02020603050405020304" pitchFamily="18" charset="0"/>
            </a:endParaRPr>
          </a:p>
          <a:p>
            <a:pPr lvl="0" algn="just"/>
            <a:endParaRPr lang="en-IN" sz="2400" dirty="0" smtClean="0">
              <a:solidFill>
                <a:prstClr val="black"/>
              </a:solidFill>
              <a:latin typeface="Times New Roman" panose="02020603050405020304" pitchFamily="18" charset="0"/>
              <a:cs typeface="Times New Roman" panose="02020603050405020304" pitchFamily="18" charset="0"/>
            </a:endParaRPr>
          </a:p>
          <a:p>
            <a:pPr lvl="0" algn="just"/>
            <a:r>
              <a:rPr lang="en-IN" sz="2400" dirty="0" smtClean="0">
                <a:solidFill>
                  <a:prstClr val="black"/>
                </a:solidFill>
                <a:latin typeface="Times New Roman" panose="02020603050405020304" pitchFamily="18" charset="0"/>
                <a:cs typeface="Times New Roman" panose="02020603050405020304" pitchFamily="18" charset="0"/>
              </a:rPr>
              <a:t>Score </a:t>
            </a:r>
            <a:r>
              <a:rPr lang="en-IN" sz="2400" dirty="0">
                <a:solidFill>
                  <a:prstClr val="black"/>
                </a:solidFill>
                <a:latin typeface="Times New Roman" panose="02020603050405020304" pitchFamily="18" charset="0"/>
                <a:cs typeface="Times New Roman" panose="02020603050405020304" pitchFamily="18" charset="0"/>
              </a:rPr>
              <a:t>of 0 - No Disability = 0% </a:t>
            </a:r>
            <a:endParaRPr lang="en-IN" sz="2400" dirty="0" smtClean="0">
              <a:solidFill>
                <a:prstClr val="black"/>
              </a:solidFill>
              <a:latin typeface="Times New Roman" panose="02020603050405020304" pitchFamily="18" charset="0"/>
              <a:cs typeface="Times New Roman" panose="02020603050405020304" pitchFamily="18" charset="0"/>
            </a:endParaRPr>
          </a:p>
          <a:p>
            <a:pPr lvl="0" algn="just"/>
            <a:r>
              <a:rPr lang="en-IN" sz="2400" dirty="0" smtClean="0">
                <a:solidFill>
                  <a:prstClr val="black"/>
                </a:solidFill>
                <a:latin typeface="Times New Roman" panose="02020603050405020304" pitchFamily="18" charset="0"/>
                <a:cs typeface="Times New Roman" panose="02020603050405020304" pitchFamily="18" charset="0"/>
              </a:rPr>
              <a:t>1 </a:t>
            </a:r>
            <a:r>
              <a:rPr lang="en-IN" sz="2400" dirty="0">
                <a:solidFill>
                  <a:prstClr val="black"/>
                </a:solidFill>
                <a:latin typeface="Times New Roman" panose="02020603050405020304" pitchFamily="18" charset="0"/>
                <a:cs typeface="Times New Roman" panose="02020603050405020304" pitchFamily="18" charset="0"/>
              </a:rPr>
              <a:t>-7 - Mild Disability = &lt; 40 % </a:t>
            </a:r>
            <a:endParaRPr lang="en-IN" sz="2400" dirty="0" smtClean="0">
              <a:solidFill>
                <a:prstClr val="black"/>
              </a:solidFill>
              <a:latin typeface="Times New Roman" panose="02020603050405020304" pitchFamily="18" charset="0"/>
              <a:cs typeface="Times New Roman" panose="02020603050405020304" pitchFamily="18" charset="0"/>
            </a:endParaRPr>
          </a:p>
          <a:p>
            <a:pPr lvl="0" algn="just"/>
            <a:r>
              <a:rPr lang="en-IN" sz="2400" dirty="0" smtClean="0">
                <a:solidFill>
                  <a:prstClr val="black"/>
                </a:solidFill>
                <a:latin typeface="Times New Roman" panose="02020603050405020304" pitchFamily="18" charset="0"/>
                <a:cs typeface="Times New Roman" panose="02020603050405020304" pitchFamily="18" charset="0"/>
              </a:rPr>
              <a:t>8 </a:t>
            </a:r>
            <a:r>
              <a:rPr lang="en-IN" sz="2400" dirty="0">
                <a:solidFill>
                  <a:prstClr val="black"/>
                </a:solidFill>
                <a:latin typeface="Times New Roman" panose="02020603050405020304" pitchFamily="18" charset="0"/>
                <a:cs typeface="Times New Roman" panose="02020603050405020304" pitchFamily="18" charset="0"/>
              </a:rPr>
              <a:t>and above = &gt; 40 % </a:t>
            </a:r>
            <a:endParaRPr lang="en-IN" sz="2400" dirty="0" smtClean="0">
              <a:solidFill>
                <a:prstClr val="black"/>
              </a:solidFill>
              <a:latin typeface="Times New Roman" panose="02020603050405020304" pitchFamily="18" charset="0"/>
              <a:cs typeface="Times New Roman" panose="02020603050405020304" pitchFamily="18" charset="0"/>
            </a:endParaRPr>
          </a:p>
          <a:p>
            <a:pPr lvl="0" algn="just"/>
            <a:endParaRPr lang="en-IN" sz="2400" dirty="0" smtClean="0">
              <a:solidFill>
                <a:prstClr val="black"/>
              </a:solidFill>
              <a:latin typeface="Times New Roman" panose="02020603050405020304" pitchFamily="18" charset="0"/>
              <a:cs typeface="Times New Roman" panose="02020603050405020304" pitchFamily="18" charset="0"/>
            </a:endParaRPr>
          </a:p>
          <a:p>
            <a:pPr lvl="0" algn="just"/>
            <a:r>
              <a:rPr lang="en-IN" sz="2400" dirty="0" smtClean="0">
                <a:solidFill>
                  <a:prstClr val="black"/>
                </a:solidFill>
                <a:latin typeface="Times New Roman" panose="02020603050405020304" pitchFamily="18" charset="0"/>
                <a:cs typeface="Times New Roman" panose="02020603050405020304" pitchFamily="18" charset="0"/>
              </a:rPr>
              <a:t>(</a:t>
            </a:r>
            <a:r>
              <a:rPr lang="en-IN" sz="2400" dirty="0">
                <a:solidFill>
                  <a:prstClr val="black"/>
                </a:solidFill>
                <a:latin typeface="Times New Roman" panose="02020603050405020304" pitchFamily="18" charset="0"/>
                <a:cs typeface="Times New Roman" panose="02020603050405020304" pitchFamily="18" charset="0"/>
              </a:rPr>
              <a:t>8 -13 Moderate Disability; </a:t>
            </a:r>
            <a:r>
              <a:rPr lang="en-IN" sz="2400" dirty="0" smtClean="0">
                <a:solidFill>
                  <a:prstClr val="black"/>
                </a:solidFill>
                <a:latin typeface="Times New Roman" panose="02020603050405020304" pitchFamily="18" charset="0"/>
                <a:cs typeface="Times New Roman" panose="02020603050405020304" pitchFamily="18" charset="0"/>
              </a:rPr>
              <a:t>14-19 </a:t>
            </a:r>
            <a:r>
              <a:rPr lang="en-IN" sz="2400" dirty="0">
                <a:solidFill>
                  <a:prstClr val="black"/>
                </a:solidFill>
                <a:latin typeface="Times New Roman" panose="02020603050405020304" pitchFamily="18" charset="0"/>
                <a:cs typeface="Times New Roman" panose="02020603050405020304" pitchFamily="18" charset="0"/>
              </a:rPr>
              <a:t>= Severe Disability;  </a:t>
            </a:r>
            <a:r>
              <a:rPr lang="en-IN" sz="2400" dirty="0" smtClean="0">
                <a:solidFill>
                  <a:prstClr val="black"/>
                </a:solidFill>
                <a:latin typeface="Times New Roman" panose="02020603050405020304" pitchFamily="18" charset="0"/>
                <a:cs typeface="Times New Roman" panose="02020603050405020304" pitchFamily="18" charset="0"/>
              </a:rPr>
              <a:t>20 </a:t>
            </a:r>
            <a:r>
              <a:rPr lang="en-IN" sz="2400" dirty="0">
                <a:solidFill>
                  <a:prstClr val="black"/>
                </a:solidFill>
                <a:latin typeface="Times New Roman" panose="02020603050405020304" pitchFamily="18" charset="0"/>
                <a:cs typeface="Times New Roman" panose="02020603050405020304" pitchFamily="18" charset="0"/>
              </a:rPr>
              <a:t>= Profound Disability) </a:t>
            </a:r>
            <a:endParaRPr lang="en-IN"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946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648" y="155536"/>
            <a:ext cx="8712968" cy="2308324"/>
          </a:xfrm>
          <a:prstGeom prst="rect">
            <a:avLst/>
          </a:prstGeom>
        </p:spPr>
        <p:txBody>
          <a:bodyPr wrap="square">
            <a:spAutoFit/>
          </a:bodyPr>
          <a:lstStyle/>
          <a:p>
            <a:pPr algn="ctr"/>
            <a:r>
              <a:rPr lang="en-IN" sz="2400" b="1" dirty="0">
                <a:latin typeface="Times New Roman" panose="02020603050405020304" pitchFamily="18" charset="0"/>
                <a:cs typeface="Times New Roman" panose="02020603050405020304" pitchFamily="18" charset="0"/>
              </a:rPr>
              <a:t>MENTAL RETARDATION </a:t>
            </a:r>
          </a:p>
          <a:p>
            <a:pPr algn="ctr"/>
            <a:endParaRPr lang="en-IN" sz="2400" dirty="0" smtClean="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A</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condition of arrested or incomplete development of the mind, which is especially characterised by impairment of skills manifested during the development period which contribute to the overall level of intelligence, i.e., cognitive, language, motor and social </a:t>
            </a:r>
            <a:r>
              <a:rPr lang="en-IN" sz="2400" dirty="0" smtClean="0">
                <a:latin typeface="Times New Roman" panose="02020603050405020304" pitchFamily="18" charset="0"/>
                <a:cs typeface="Times New Roman" panose="02020603050405020304" pitchFamily="18" charset="0"/>
              </a:rPr>
              <a:t>abilities.</a:t>
            </a:r>
            <a:endParaRPr lang="en-IN"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189976" y="2484656"/>
            <a:ext cx="8681784" cy="4154984"/>
          </a:xfrm>
          <a:prstGeom prst="rect">
            <a:avLst/>
          </a:prstGeom>
        </p:spPr>
        <p:txBody>
          <a:bodyPr wrap="square">
            <a:spAutoFit/>
          </a:bodyPr>
          <a:lstStyle/>
          <a:p>
            <a:r>
              <a:rPr lang="en-IN" sz="2400" b="1" dirty="0">
                <a:latin typeface="Times New Roman" panose="02020603050405020304" pitchFamily="18" charset="0"/>
                <a:cs typeface="Times New Roman" panose="02020603050405020304" pitchFamily="18" charset="0"/>
              </a:rPr>
              <a:t>Categories of Mental Retardation </a:t>
            </a:r>
          </a:p>
          <a:p>
            <a:r>
              <a:rPr lang="en-IN" sz="2400" dirty="0" smtClean="0">
                <a:latin typeface="Times New Roman" panose="02020603050405020304" pitchFamily="18" charset="0"/>
                <a:cs typeface="Times New Roman" panose="02020603050405020304" pitchFamily="18" charset="0"/>
              </a:rPr>
              <a:t>Mild </a:t>
            </a:r>
            <a:r>
              <a:rPr lang="en-IN" sz="2400" dirty="0">
                <a:latin typeface="Times New Roman" panose="02020603050405020304" pitchFamily="18" charset="0"/>
                <a:cs typeface="Times New Roman" panose="02020603050405020304" pitchFamily="18" charset="0"/>
              </a:rPr>
              <a:t>Mental Retardation - The range of 50 to 69 (standardised IQ test) is indicative of mild retardation. </a:t>
            </a:r>
            <a:endParaRPr lang="en-IN" sz="2400" dirty="0" smtClean="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Moderate </a:t>
            </a:r>
            <a:r>
              <a:rPr lang="en-IN" sz="2400" dirty="0">
                <a:latin typeface="Times New Roman" panose="02020603050405020304" pitchFamily="18" charset="0"/>
                <a:cs typeface="Times New Roman" panose="02020603050405020304" pitchFamily="18" charset="0"/>
              </a:rPr>
              <a:t>Mental Retardation - The IQ is in the range of 35 to 49</a:t>
            </a:r>
            <a:r>
              <a:rPr lang="en-IN" sz="2400" dirty="0" smtClean="0">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 </a:t>
            </a:r>
          </a:p>
          <a:p>
            <a:r>
              <a:rPr lang="en-IN" sz="2400" dirty="0" smtClean="0">
                <a:latin typeface="Times New Roman" panose="02020603050405020304" pitchFamily="18" charset="0"/>
                <a:cs typeface="Times New Roman" panose="02020603050405020304" pitchFamily="18" charset="0"/>
              </a:rPr>
              <a:t>Severe </a:t>
            </a:r>
            <a:r>
              <a:rPr lang="en-IN" sz="2400" dirty="0">
                <a:latin typeface="Times New Roman" panose="02020603050405020304" pitchFamily="18" charset="0"/>
                <a:cs typeface="Times New Roman" panose="02020603050405020304" pitchFamily="18" charset="0"/>
              </a:rPr>
              <a:t>Mental Retardation - The IQ is usually in the range of 20 to </a:t>
            </a:r>
            <a:r>
              <a:rPr lang="en-IN" sz="2400" dirty="0" smtClean="0">
                <a:latin typeface="Times New Roman" panose="02020603050405020304" pitchFamily="18" charset="0"/>
                <a:cs typeface="Times New Roman" panose="02020603050405020304" pitchFamily="18" charset="0"/>
              </a:rPr>
              <a:t>34. </a:t>
            </a:r>
          </a:p>
          <a:p>
            <a:endParaRPr lang="en-IN" sz="2400"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Profound </a:t>
            </a:r>
            <a:r>
              <a:rPr lang="en-IN" sz="2400" dirty="0">
                <a:latin typeface="Times New Roman" panose="02020603050405020304" pitchFamily="18" charset="0"/>
                <a:cs typeface="Times New Roman" panose="02020603050405020304" pitchFamily="18" charset="0"/>
              </a:rPr>
              <a:t>Mental Retardation - The IQ in this category estimated to be under 20. </a:t>
            </a:r>
          </a:p>
        </p:txBody>
      </p:sp>
    </p:spTree>
    <p:extLst>
      <p:ext uri="{BB962C8B-B14F-4D97-AF65-F5344CB8AC3E}">
        <p14:creationId xmlns:p14="http://schemas.microsoft.com/office/powerpoint/2010/main" val="3304193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496944" cy="4154984"/>
          </a:xfrm>
          <a:prstGeom prst="rect">
            <a:avLst/>
          </a:prstGeom>
        </p:spPr>
        <p:txBody>
          <a:bodyPr wrap="square">
            <a:spAutoFit/>
          </a:bodyPr>
          <a:lstStyle/>
          <a:p>
            <a:pPr algn="ctr"/>
            <a:r>
              <a:rPr lang="en-IN" sz="2400" b="1" dirty="0">
                <a:latin typeface="Times New Roman" panose="02020603050405020304" pitchFamily="18" charset="0"/>
                <a:cs typeface="Times New Roman" panose="02020603050405020304" pitchFamily="18" charset="0"/>
              </a:rPr>
              <a:t>Disability Assessment of Mental Retardation </a:t>
            </a:r>
            <a:endParaRPr lang="en-IN" sz="2400" b="1" dirty="0" smtClean="0">
              <a:latin typeface="Times New Roman" panose="02020603050405020304" pitchFamily="18" charset="0"/>
              <a:cs typeface="Times New Roman" panose="02020603050405020304" pitchFamily="18" charset="0"/>
            </a:endParaRPr>
          </a:p>
          <a:p>
            <a:endParaRPr lang="en-IN" sz="2400" b="1"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400" dirty="0" smtClean="0">
                <a:latin typeface="Times New Roman" panose="02020603050405020304" pitchFamily="18" charset="0"/>
                <a:cs typeface="Times New Roman" panose="02020603050405020304" pitchFamily="18" charset="0"/>
              </a:rPr>
              <a:t>Assess </a:t>
            </a:r>
            <a:r>
              <a:rPr lang="en-IN" sz="2400" dirty="0">
                <a:latin typeface="Times New Roman" panose="02020603050405020304" pitchFamily="18" charset="0"/>
                <a:cs typeface="Times New Roman" panose="02020603050405020304" pitchFamily="18" charset="0"/>
              </a:rPr>
              <a:t>the intelligent quotient (IQ</a:t>
            </a:r>
            <a:r>
              <a:rPr lang="en-IN" sz="2400" dirty="0" smtClean="0">
                <a:latin typeface="Times New Roman" panose="02020603050405020304" pitchFamily="18" charset="0"/>
                <a:cs typeface="Times New Roman" panose="02020603050405020304" pitchFamily="18" charset="0"/>
              </a:rPr>
              <a:t>). </a:t>
            </a:r>
          </a:p>
          <a:p>
            <a:endParaRPr lang="en-IN"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400" dirty="0" smtClean="0">
                <a:latin typeface="Times New Roman" panose="02020603050405020304" pitchFamily="18" charset="0"/>
                <a:cs typeface="Times New Roman" panose="02020603050405020304" pitchFamily="18" charset="0"/>
              </a:rPr>
              <a:t>IQ </a:t>
            </a:r>
            <a:r>
              <a:rPr lang="en-IN" sz="2400" dirty="0">
                <a:latin typeface="Times New Roman" panose="02020603050405020304" pitchFamily="18" charset="0"/>
                <a:cs typeface="Times New Roman" panose="02020603050405020304" pitchFamily="18" charset="0"/>
              </a:rPr>
              <a:t>to be assessed by using a </a:t>
            </a:r>
            <a:r>
              <a:rPr lang="en-IN" sz="2400" dirty="0" smtClean="0">
                <a:latin typeface="Times New Roman" panose="02020603050405020304" pitchFamily="18" charset="0"/>
                <a:cs typeface="Times New Roman" panose="02020603050405020304" pitchFamily="18" charset="0"/>
              </a:rPr>
              <a:t>standardized </a:t>
            </a:r>
            <a:r>
              <a:rPr lang="en-IN" sz="2400" dirty="0">
                <a:latin typeface="Times New Roman" panose="02020603050405020304" pitchFamily="18" charset="0"/>
                <a:cs typeface="Times New Roman" panose="02020603050405020304" pitchFamily="18" charset="0"/>
              </a:rPr>
              <a:t>test like </a:t>
            </a:r>
            <a:r>
              <a:rPr lang="en-IN" sz="2400" dirty="0" err="1">
                <a:latin typeface="Times New Roman" panose="02020603050405020304" pitchFamily="18" charset="0"/>
                <a:cs typeface="Times New Roman" panose="02020603050405020304" pitchFamily="18" charset="0"/>
              </a:rPr>
              <a:t>Binet</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Kamat</a:t>
            </a:r>
            <a:r>
              <a:rPr lang="en-IN" sz="2400" dirty="0">
                <a:latin typeface="Times New Roman" panose="02020603050405020304" pitchFamily="18" charset="0"/>
                <a:cs typeface="Times New Roman" panose="02020603050405020304" pitchFamily="18" charset="0"/>
              </a:rPr>
              <a:t> Test, Alexander’s Pass Along Test, </a:t>
            </a:r>
            <a:r>
              <a:rPr lang="en-IN" sz="2400" dirty="0" err="1">
                <a:latin typeface="Times New Roman" panose="02020603050405020304" pitchFamily="18" charset="0"/>
                <a:cs typeface="Times New Roman" panose="02020603050405020304" pitchFamily="18" charset="0"/>
              </a:rPr>
              <a:t>Koh’s</a:t>
            </a:r>
            <a:r>
              <a:rPr lang="en-IN" sz="2400" dirty="0">
                <a:latin typeface="Times New Roman" panose="02020603050405020304" pitchFamily="18" charset="0"/>
                <a:cs typeface="Times New Roman" panose="02020603050405020304" pitchFamily="18" charset="0"/>
              </a:rPr>
              <a:t> Block Design test, Draw A Man Test, Sequin form board for children with MR aged above 5 years, </a:t>
            </a:r>
            <a:r>
              <a:rPr lang="en-IN" sz="2400" dirty="0" smtClean="0">
                <a:latin typeface="Times New Roman" panose="02020603050405020304" pitchFamily="18" charset="0"/>
                <a:cs typeface="Times New Roman" panose="02020603050405020304" pitchFamily="18" charset="0"/>
              </a:rPr>
              <a:t>Wechsler's </a:t>
            </a:r>
            <a:r>
              <a:rPr lang="en-IN" sz="2400" dirty="0">
                <a:latin typeface="Times New Roman" panose="02020603050405020304" pitchFamily="18" charset="0"/>
                <a:cs typeface="Times New Roman" panose="02020603050405020304" pitchFamily="18" charset="0"/>
              </a:rPr>
              <a:t>Intelligence Scale. </a:t>
            </a:r>
            <a:endParaRPr lang="en-IN"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I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400" dirty="0" smtClean="0">
                <a:latin typeface="Times New Roman" panose="02020603050405020304" pitchFamily="18" charset="0"/>
                <a:cs typeface="Times New Roman" panose="02020603050405020304" pitchFamily="18" charset="0"/>
              </a:rPr>
              <a:t>Calculate </a:t>
            </a:r>
            <a:r>
              <a:rPr lang="en-IN" sz="2400" dirty="0">
                <a:latin typeface="Times New Roman" panose="02020603050405020304" pitchFamily="18" charset="0"/>
                <a:cs typeface="Times New Roman" panose="02020603050405020304" pitchFamily="18" charset="0"/>
              </a:rPr>
              <a:t>disability as follows: 110-IQ = Disability scoring. Example : If IQ is 40 the disability is 70% (110-40-70)</a:t>
            </a:r>
          </a:p>
        </p:txBody>
      </p:sp>
    </p:spTree>
    <p:extLst>
      <p:ext uri="{BB962C8B-B14F-4D97-AF65-F5344CB8AC3E}">
        <p14:creationId xmlns:p14="http://schemas.microsoft.com/office/powerpoint/2010/main" val="1436849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3848" y="2818864"/>
            <a:ext cx="2598788" cy="584775"/>
          </a:xfrm>
          <a:prstGeom prst="rect">
            <a:avLst/>
          </a:prstGeom>
          <a:noFill/>
        </p:spPr>
        <p:txBody>
          <a:bodyPr wrap="none" rtlCol="0">
            <a:spAutoFit/>
          </a:bodyPr>
          <a:lstStyle/>
          <a:p>
            <a:r>
              <a:rPr lang="en-US" sz="3200" dirty="0" smtClean="0">
                <a:solidFill>
                  <a:schemeClr val="tx2"/>
                </a:solidFill>
                <a:latin typeface="Aharoni" panose="02010803020104030203" pitchFamily="2" charset="-79"/>
                <a:cs typeface="Aharoni" panose="02010803020104030203" pitchFamily="2" charset="-79"/>
              </a:rPr>
              <a:t>THANK YOU</a:t>
            </a:r>
            <a:endParaRPr lang="en-IN" sz="3200" dirty="0">
              <a:solidFill>
                <a:schemeClr val="tx2"/>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6915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7992888" cy="7140416"/>
          </a:xfrm>
          <a:prstGeom prst="rect">
            <a:avLst/>
          </a:prstGeom>
        </p:spPr>
        <p:txBody>
          <a:bodyPr wrap="square">
            <a:spAutoFit/>
          </a:bodyPr>
          <a:lstStyle/>
          <a:p>
            <a:r>
              <a:rPr lang="en-IN" sz="2600" b="1" dirty="0">
                <a:latin typeface="Times New Roman" panose="02020603050405020304" pitchFamily="18" charset="0"/>
                <a:cs typeface="Times New Roman" panose="02020603050405020304" pitchFamily="18" charset="0"/>
              </a:rPr>
              <a:t>What Is Autism</a:t>
            </a:r>
            <a:r>
              <a:rPr lang="en-IN" sz="2600" b="1" dirty="0" smtClean="0">
                <a:latin typeface="Times New Roman" panose="02020603050405020304" pitchFamily="18" charset="0"/>
                <a:cs typeface="Times New Roman" panose="02020603050405020304" pitchFamily="18" charset="0"/>
              </a:rPr>
              <a:t>?</a:t>
            </a:r>
          </a:p>
          <a:p>
            <a:endParaRPr lang="en-IN" sz="2600" dirty="0">
              <a:solidFill>
                <a:srgbClr val="E86C1A"/>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IN" sz="2600" dirty="0">
                <a:latin typeface="Times New Roman" panose="02020603050405020304" pitchFamily="18" charset="0"/>
                <a:cs typeface="Times New Roman" panose="02020603050405020304" pitchFamily="18" charset="0"/>
              </a:rPr>
              <a:t>L</a:t>
            </a:r>
            <a:r>
              <a:rPr lang="en-IN" sz="2600" dirty="0" smtClean="0">
                <a:latin typeface="Times New Roman" panose="02020603050405020304" pitchFamily="18" charset="0"/>
                <a:cs typeface="Times New Roman" panose="02020603050405020304" pitchFamily="18" charset="0"/>
              </a:rPr>
              <a:t>ifelong Neurodevelopmental condition.</a:t>
            </a:r>
          </a:p>
          <a:p>
            <a:pPr marL="342900" indent="-342900" algn="just">
              <a:buFont typeface="Arial" panose="020B0604020202020204" pitchFamily="34" charset="0"/>
              <a:buChar char="•"/>
            </a:pPr>
            <a:r>
              <a:rPr lang="en-IN" sz="2600" dirty="0">
                <a:latin typeface="Times New Roman" panose="02020603050405020304" pitchFamily="18" charset="0"/>
                <a:cs typeface="Times New Roman" panose="02020603050405020304" pitchFamily="18" charset="0"/>
              </a:rPr>
              <a:t>A</a:t>
            </a:r>
            <a:r>
              <a:rPr lang="en-IN" sz="2600" dirty="0" smtClean="0">
                <a:latin typeface="Times New Roman" panose="02020603050405020304" pitchFamily="18" charset="0"/>
                <a:cs typeface="Times New Roman" panose="02020603050405020304" pitchFamily="18" charset="0"/>
              </a:rPr>
              <a:t>ffects</a:t>
            </a:r>
            <a:r>
              <a:rPr lang="en-IN" sz="2600" dirty="0">
                <a:latin typeface="Times New Roman" panose="02020603050405020304" pitchFamily="18" charset="0"/>
                <a:cs typeface="Times New Roman" panose="02020603050405020304" pitchFamily="18" charset="0"/>
              </a:rPr>
              <a:t>, among other things, the way an individual relates to his or her </a:t>
            </a:r>
            <a:r>
              <a:rPr lang="en-IN" sz="2600" dirty="0" smtClean="0">
                <a:latin typeface="Times New Roman" panose="02020603050405020304" pitchFamily="18" charset="0"/>
                <a:cs typeface="Times New Roman" panose="02020603050405020304" pitchFamily="18" charset="0"/>
              </a:rPr>
              <a:t>environment </a:t>
            </a:r>
            <a:r>
              <a:rPr lang="en-IN" sz="2600" dirty="0">
                <a:latin typeface="Times New Roman" panose="02020603050405020304" pitchFamily="18" charset="0"/>
                <a:cs typeface="Times New Roman" panose="02020603050405020304" pitchFamily="18" charset="0"/>
              </a:rPr>
              <a:t>and their interaction with other </a:t>
            </a:r>
            <a:r>
              <a:rPr lang="en-IN" sz="2600" dirty="0" smtClean="0">
                <a:latin typeface="Times New Roman" panose="02020603050405020304" pitchFamily="18" charset="0"/>
                <a:cs typeface="Times New Roman" panose="02020603050405020304" pitchFamily="18" charset="0"/>
              </a:rPr>
              <a:t>people.</a:t>
            </a:r>
          </a:p>
          <a:p>
            <a:pPr marL="342900" indent="-342900" algn="just">
              <a:buFont typeface="Arial" panose="020B0604020202020204" pitchFamily="34" charset="0"/>
              <a:buChar char="•"/>
            </a:pPr>
            <a:r>
              <a:rPr lang="en-IN" sz="2600" dirty="0" smtClean="0">
                <a:latin typeface="Times New Roman" panose="02020603050405020304" pitchFamily="18" charset="0"/>
                <a:cs typeface="Times New Roman" panose="02020603050405020304" pitchFamily="18" charset="0"/>
              </a:rPr>
              <a:t>‘Spectrum</a:t>
            </a:r>
            <a:r>
              <a:rPr lang="en-IN" sz="2600" dirty="0">
                <a:latin typeface="Times New Roman" panose="02020603050405020304" pitchFamily="18" charset="0"/>
                <a:cs typeface="Times New Roman" panose="02020603050405020304" pitchFamily="18" charset="0"/>
              </a:rPr>
              <a:t>' describes the range of difficulties that people on the autism spectrum may experience and the degree to which they may be </a:t>
            </a:r>
            <a:r>
              <a:rPr lang="en-IN" sz="2600" dirty="0" smtClean="0">
                <a:latin typeface="Times New Roman" panose="02020603050405020304" pitchFamily="18" charset="0"/>
                <a:cs typeface="Times New Roman" panose="02020603050405020304" pitchFamily="18" charset="0"/>
              </a:rPr>
              <a:t>affected.</a:t>
            </a:r>
            <a:endParaRPr lang="en-IN" sz="26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IN" sz="2600" dirty="0">
                <a:latin typeface="Times New Roman" panose="02020603050405020304" pitchFamily="18" charset="0"/>
                <a:cs typeface="Times New Roman" panose="02020603050405020304" pitchFamily="18" charset="0"/>
              </a:rPr>
              <a:t>P</a:t>
            </a:r>
            <a:r>
              <a:rPr lang="en-IN" sz="2600" dirty="0" smtClean="0">
                <a:latin typeface="Times New Roman" panose="02020603050405020304" pitchFamily="18" charset="0"/>
                <a:cs typeface="Times New Roman" panose="02020603050405020304" pitchFamily="18" charset="0"/>
              </a:rPr>
              <a:t>articular </a:t>
            </a:r>
            <a:r>
              <a:rPr lang="en-IN" sz="2600" dirty="0">
                <a:latin typeface="Times New Roman" panose="02020603050405020304" pitchFamily="18" charset="0"/>
                <a:cs typeface="Times New Roman" panose="02020603050405020304" pitchFamily="18" charset="0"/>
              </a:rPr>
              <a:t>difficulties in some or all of the following areas: </a:t>
            </a:r>
          </a:p>
          <a:p>
            <a:endParaRPr lang="en-IN" sz="2600" dirty="0" smtClean="0">
              <a:latin typeface="Times New Roman" panose="02020603050405020304" pitchFamily="18" charset="0"/>
              <a:cs typeface="Times New Roman" panose="02020603050405020304" pitchFamily="18" charset="0"/>
            </a:endParaRPr>
          </a:p>
          <a:p>
            <a:r>
              <a:rPr lang="en-IN" sz="2600" dirty="0" smtClean="0">
                <a:latin typeface="Times New Roman" panose="02020603050405020304" pitchFamily="18" charset="0"/>
                <a:cs typeface="Times New Roman" panose="02020603050405020304" pitchFamily="18" charset="0"/>
              </a:rPr>
              <a:t>Communication </a:t>
            </a:r>
            <a:endParaRPr lang="en-IN" sz="2600" dirty="0">
              <a:latin typeface="Times New Roman" panose="02020603050405020304" pitchFamily="18" charset="0"/>
              <a:cs typeface="Times New Roman" panose="02020603050405020304" pitchFamily="18" charset="0"/>
            </a:endParaRPr>
          </a:p>
          <a:p>
            <a:r>
              <a:rPr lang="en-IN" sz="2600" dirty="0" smtClean="0">
                <a:latin typeface="Times New Roman" panose="02020603050405020304" pitchFamily="18" charset="0"/>
                <a:cs typeface="Times New Roman" panose="02020603050405020304" pitchFamily="18" charset="0"/>
              </a:rPr>
              <a:t>Social </a:t>
            </a:r>
            <a:r>
              <a:rPr lang="en-IN" sz="2600" dirty="0">
                <a:latin typeface="Times New Roman" panose="02020603050405020304" pitchFamily="18" charset="0"/>
                <a:cs typeface="Times New Roman" panose="02020603050405020304" pitchFamily="18" charset="0"/>
              </a:rPr>
              <a:t>interaction </a:t>
            </a:r>
          </a:p>
          <a:p>
            <a:pPr marL="0" lvl="1"/>
            <a:r>
              <a:rPr lang="en-IN" sz="2600" dirty="0" smtClean="0">
                <a:latin typeface="Times New Roman" panose="02020603050405020304" pitchFamily="18" charset="0"/>
                <a:cs typeface="Times New Roman" panose="02020603050405020304" pitchFamily="18" charset="0"/>
              </a:rPr>
              <a:t>Imagination</a:t>
            </a:r>
          </a:p>
          <a:p>
            <a:pPr marL="0" lvl="1"/>
            <a:r>
              <a:rPr lang="en-IN" sz="2600" dirty="0">
                <a:latin typeface="Times New Roman" panose="02020603050405020304" pitchFamily="18" charset="0"/>
                <a:cs typeface="Times New Roman" panose="02020603050405020304" pitchFamily="18" charset="0"/>
              </a:rPr>
              <a:t>(</a:t>
            </a:r>
            <a:r>
              <a:rPr lang="en-IN" sz="2600" dirty="0" smtClean="0">
                <a:latin typeface="Times New Roman" panose="02020603050405020304" pitchFamily="18" charset="0"/>
                <a:cs typeface="Times New Roman" panose="02020603050405020304" pitchFamily="18" charset="0"/>
              </a:rPr>
              <a:t> </a:t>
            </a:r>
            <a:r>
              <a:rPr lang="en-US" altLang="en-US" sz="2600" dirty="0">
                <a:latin typeface="Times New Roman" panose="02020603050405020304" pitchFamily="18" charset="0"/>
                <a:ea typeface="ＭＳ Ｐゴシック" pitchFamily="-110" charset="-128"/>
                <a:cs typeface="Times New Roman" panose="02020603050405020304" pitchFamily="18" charset="0"/>
              </a:rPr>
              <a:t>Presence of restricted interests and </a:t>
            </a:r>
            <a:r>
              <a:rPr lang="en-US" altLang="en-US" sz="2600" dirty="0" smtClean="0">
                <a:latin typeface="Times New Roman" panose="02020603050405020304" pitchFamily="18" charset="0"/>
                <a:ea typeface="ＭＳ Ｐゴシック" pitchFamily="-110" charset="-128"/>
                <a:cs typeface="Times New Roman" panose="02020603050405020304" pitchFamily="18" charset="0"/>
              </a:rPr>
              <a:t>activities)</a:t>
            </a:r>
            <a:endParaRPr lang="en-US" altLang="en-US" sz="2600" dirty="0">
              <a:latin typeface="Times New Roman" panose="02020603050405020304" pitchFamily="18" charset="0"/>
              <a:ea typeface="ＭＳ Ｐゴシック" pitchFamily="-110" charset="-128"/>
              <a:cs typeface="Times New Roman" panose="02020603050405020304" pitchFamily="18" charset="0"/>
            </a:endParaRPr>
          </a:p>
          <a:p>
            <a:endParaRPr lang="en-IN" sz="2400" dirty="0" smtClean="0">
              <a:latin typeface="Times New Roman" panose="02020603050405020304" pitchFamily="18" charset="0"/>
              <a:cs typeface="Times New Roman" panose="02020603050405020304" pitchFamily="18" charset="0"/>
            </a:endParaRPr>
          </a:p>
          <a:p>
            <a:pPr algn="just"/>
            <a:endParaRPr lang="en-IN" b="0" i="0" dirty="0">
              <a:solidFill>
                <a:srgbClr val="666666"/>
              </a:solidFill>
              <a:effectLst/>
              <a:latin typeface="Arial"/>
            </a:endParaRPr>
          </a:p>
        </p:txBody>
      </p:sp>
      <p:sp>
        <p:nvSpPr>
          <p:cNvPr id="4" name="Right Brace 3"/>
          <p:cNvSpPr/>
          <p:nvPr/>
        </p:nvSpPr>
        <p:spPr>
          <a:xfrm>
            <a:off x="2716442" y="5295496"/>
            <a:ext cx="576064"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5" name="TextBox 4"/>
          <p:cNvSpPr txBox="1"/>
          <p:nvPr/>
        </p:nvSpPr>
        <p:spPr>
          <a:xfrm>
            <a:off x="3487761" y="5609950"/>
            <a:ext cx="4464496" cy="523220"/>
          </a:xfrm>
          <a:prstGeom prst="rect">
            <a:avLst/>
          </a:prstGeom>
          <a:noFill/>
        </p:spPr>
        <p:txBody>
          <a:bodyPr wrap="square" rtlCol="0">
            <a:spAutoFit/>
          </a:bodyPr>
          <a:lstStyle/>
          <a:p>
            <a:r>
              <a:rPr lang="en-US" sz="2800" dirty="0" smtClean="0"/>
              <a:t>TRIAD OF IMPAIRMENTS</a:t>
            </a:r>
            <a:endParaRPr lang="en-IN" sz="2800" dirty="0"/>
          </a:p>
        </p:txBody>
      </p:sp>
    </p:spTree>
    <p:extLst>
      <p:ext uri="{BB962C8B-B14F-4D97-AF65-F5344CB8AC3E}">
        <p14:creationId xmlns:p14="http://schemas.microsoft.com/office/powerpoint/2010/main" val="1716918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lide Number Placeholder 36"/>
          <p:cNvSpPr>
            <a:spLocks noGrp="1"/>
          </p:cNvSpPr>
          <p:nvPr>
            <p:ph type="sldNum" sz="quarter" idx="12"/>
          </p:nvPr>
        </p:nvSpPr>
        <p:spPr>
          <a:xfrm>
            <a:off x="7019925" y="6286500"/>
            <a:ext cx="1905000" cy="457200"/>
          </a:xfrm>
        </p:spPr>
        <p:txBody>
          <a:bodyPr/>
          <a:lstStyle/>
          <a:p>
            <a:pPr>
              <a:defRPr/>
            </a:pPr>
            <a:fld id="{00D749B5-98D6-4531-80CE-4FE28527BE5E}" type="slidenum">
              <a:rPr lang="en-US"/>
              <a:pPr>
                <a:defRPr/>
              </a:pPr>
              <a:t>3</a:t>
            </a:fld>
            <a:endParaRPr lang="en-US"/>
          </a:p>
        </p:txBody>
      </p:sp>
      <p:sp>
        <p:nvSpPr>
          <p:cNvPr id="6147" name="Rectangle 3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endParaRPr lang="en-US" altLang="en-US"/>
          </a:p>
        </p:txBody>
      </p:sp>
      <p:grpSp>
        <p:nvGrpSpPr>
          <p:cNvPr id="6148" name="Group 1"/>
          <p:cNvGrpSpPr>
            <a:grpSpLocks noChangeAspect="1"/>
          </p:cNvGrpSpPr>
          <p:nvPr/>
        </p:nvGrpSpPr>
        <p:grpSpPr bwMode="auto">
          <a:xfrm>
            <a:off x="304800" y="875135"/>
            <a:ext cx="8486775" cy="5982866"/>
            <a:chOff x="2520" y="3168"/>
            <a:chExt cx="7200" cy="4238"/>
          </a:xfrm>
        </p:grpSpPr>
        <p:sp>
          <p:nvSpPr>
            <p:cNvPr id="6151" name="AutoShape 33"/>
            <p:cNvSpPr>
              <a:spLocks noChangeAspect="1" noChangeArrowheads="1" noTextEdit="1"/>
            </p:cNvSpPr>
            <p:nvPr/>
          </p:nvSpPr>
          <p:spPr bwMode="auto">
            <a:xfrm>
              <a:off x="2520" y="6533"/>
              <a:ext cx="7200" cy="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IN"/>
            </a:p>
          </p:txBody>
        </p:sp>
        <p:sp>
          <p:nvSpPr>
            <p:cNvPr id="6152" name="Oval 32"/>
            <p:cNvSpPr>
              <a:spLocks noChangeArrowheads="1"/>
            </p:cNvSpPr>
            <p:nvPr/>
          </p:nvSpPr>
          <p:spPr bwMode="auto">
            <a:xfrm>
              <a:off x="2705" y="3295"/>
              <a:ext cx="1384" cy="419"/>
            </a:xfrm>
            <a:prstGeom prst="ellipse">
              <a:avLst/>
            </a:prstGeom>
            <a:gradFill rotWithShape="1">
              <a:gsLst>
                <a:gs pos="0">
                  <a:srgbClr val="CCFFCC"/>
                </a:gs>
                <a:gs pos="100000">
                  <a:srgbClr val="99CC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endParaRPr lang="en-US" altLang="en-US"/>
            </a:p>
          </p:txBody>
        </p:sp>
        <p:sp>
          <p:nvSpPr>
            <p:cNvPr id="6153" name="Oval 31"/>
            <p:cNvSpPr>
              <a:spLocks noChangeArrowheads="1"/>
            </p:cNvSpPr>
            <p:nvPr/>
          </p:nvSpPr>
          <p:spPr bwMode="auto">
            <a:xfrm>
              <a:off x="2705" y="3829"/>
              <a:ext cx="1385" cy="454"/>
            </a:xfrm>
            <a:prstGeom prst="ellipse">
              <a:avLst/>
            </a:prstGeom>
            <a:gradFill rotWithShape="1">
              <a:gsLst>
                <a:gs pos="0">
                  <a:srgbClr val="CCFFCC"/>
                </a:gs>
                <a:gs pos="100000">
                  <a:srgbClr val="99CC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endParaRPr lang="en-US" altLang="en-US"/>
            </a:p>
          </p:txBody>
        </p:sp>
        <p:sp>
          <p:nvSpPr>
            <p:cNvPr id="6154" name="Oval 30"/>
            <p:cNvSpPr>
              <a:spLocks noChangeArrowheads="1"/>
            </p:cNvSpPr>
            <p:nvPr/>
          </p:nvSpPr>
          <p:spPr bwMode="auto">
            <a:xfrm>
              <a:off x="2705" y="4527"/>
              <a:ext cx="1386" cy="428"/>
            </a:xfrm>
            <a:prstGeom prst="ellipse">
              <a:avLst/>
            </a:prstGeom>
            <a:gradFill rotWithShape="1">
              <a:gsLst>
                <a:gs pos="0">
                  <a:srgbClr val="CCFFCC"/>
                </a:gs>
                <a:gs pos="100000">
                  <a:srgbClr val="99CC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endParaRPr lang="en-US" altLang="en-US"/>
            </a:p>
          </p:txBody>
        </p:sp>
        <p:sp>
          <p:nvSpPr>
            <p:cNvPr id="6155" name="Oval 29"/>
            <p:cNvSpPr>
              <a:spLocks noChangeArrowheads="1"/>
            </p:cNvSpPr>
            <p:nvPr/>
          </p:nvSpPr>
          <p:spPr bwMode="auto">
            <a:xfrm>
              <a:off x="2705" y="5247"/>
              <a:ext cx="1385" cy="406"/>
            </a:xfrm>
            <a:prstGeom prst="ellipse">
              <a:avLst/>
            </a:prstGeom>
            <a:gradFill rotWithShape="1">
              <a:gsLst>
                <a:gs pos="0">
                  <a:srgbClr val="CCFFCC"/>
                </a:gs>
                <a:gs pos="100000">
                  <a:srgbClr val="99CC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endParaRPr lang="en-US" altLang="en-US"/>
            </a:p>
          </p:txBody>
        </p:sp>
        <p:sp>
          <p:nvSpPr>
            <p:cNvPr id="6156" name="Oval 28"/>
            <p:cNvSpPr>
              <a:spLocks noChangeArrowheads="1"/>
            </p:cNvSpPr>
            <p:nvPr/>
          </p:nvSpPr>
          <p:spPr bwMode="auto">
            <a:xfrm>
              <a:off x="2705" y="5955"/>
              <a:ext cx="1386" cy="475"/>
            </a:xfrm>
            <a:prstGeom prst="ellipse">
              <a:avLst/>
            </a:prstGeom>
            <a:gradFill rotWithShape="1">
              <a:gsLst>
                <a:gs pos="0">
                  <a:srgbClr val="CCFFCC"/>
                </a:gs>
                <a:gs pos="100000">
                  <a:srgbClr val="99CC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endParaRPr lang="en-US" altLang="en-US"/>
            </a:p>
          </p:txBody>
        </p:sp>
        <p:sp>
          <p:nvSpPr>
            <p:cNvPr id="6157" name="Text Box 27"/>
            <p:cNvSpPr txBox="1">
              <a:spLocks noChangeArrowheads="1"/>
            </p:cNvSpPr>
            <p:nvPr/>
          </p:nvSpPr>
          <p:spPr bwMode="auto">
            <a:xfrm>
              <a:off x="2797" y="3295"/>
              <a:ext cx="1200" cy="419"/>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ctr" eaLnBrk="1" hangingPunct="1"/>
              <a:r>
                <a:rPr lang="en-US" altLang="en-US" sz="2400" dirty="0">
                  <a:latin typeface="Calibri" pitchFamily="34" charset="0"/>
                  <a:ea typeface="Calibri" pitchFamily="34" charset="0"/>
                  <a:cs typeface="Times New Roman" pitchFamily="18" charset="0"/>
                </a:rPr>
                <a:t>Social</a:t>
              </a:r>
            </a:p>
          </p:txBody>
        </p:sp>
        <p:sp>
          <p:nvSpPr>
            <p:cNvPr id="6158" name="Text Box 26"/>
            <p:cNvSpPr txBox="1">
              <a:spLocks noChangeArrowheads="1"/>
            </p:cNvSpPr>
            <p:nvPr/>
          </p:nvSpPr>
          <p:spPr bwMode="auto">
            <a:xfrm>
              <a:off x="2649" y="4552"/>
              <a:ext cx="1552" cy="42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r>
                <a:rPr lang="en-US" altLang="en-US" sz="1900">
                  <a:latin typeface="Calibri" pitchFamily="34" charset="0"/>
                  <a:ea typeface="Calibri" pitchFamily="34" charset="0"/>
                  <a:cs typeface="Times New Roman" pitchFamily="18" charset="0"/>
                </a:rPr>
                <a:t>Communication</a:t>
              </a:r>
            </a:p>
          </p:txBody>
        </p:sp>
        <p:sp>
          <p:nvSpPr>
            <p:cNvPr id="6159" name="Text Box 25"/>
            <p:cNvSpPr txBox="1">
              <a:spLocks noChangeArrowheads="1"/>
            </p:cNvSpPr>
            <p:nvPr/>
          </p:nvSpPr>
          <p:spPr bwMode="auto">
            <a:xfrm>
              <a:off x="2797" y="5247"/>
              <a:ext cx="1200" cy="2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ctr" eaLnBrk="1" hangingPunct="1"/>
              <a:r>
                <a:rPr lang="en-US" altLang="en-US" sz="2400">
                  <a:latin typeface="Calibri" pitchFamily="34" charset="0"/>
                  <a:ea typeface="Calibri" pitchFamily="34" charset="0"/>
                  <a:cs typeface="Times New Roman" pitchFamily="18" charset="0"/>
                </a:rPr>
                <a:t>Motor</a:t>
              </a:r>
            </a:p>
          </p:txBody>
        </p:sp>
        <p:sp>
          <p:nvSpPr>
            <p:cNvPr id="6160" name="Text Box 24"/>
            <p:cNvSpPr txBox="1">
              <a:spLocks noChangeArrowheads="1"/>
            </p:cNvSpPr>
            <p:nvPr/>
          </p:nvSpPr>
          <p:spPr bwMode="auto">
            <a:xfrm>
              <a:off x="2797" y="5955"/>
              <a:ext cx="1200" cy="335"/>
            </a:xfrm>
            <a:prstGeom prst="rect">
              <a:avLst/>
            </a:prstGeom>
            <a:solidFill>
              <a:srgbClr val="99CC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ctr" eaLnBrk="1" hangingPunct="1"/>
              <a:r>
                <a:rPr lang="en-US" altLang="en-US" sz="2400">
                  <a:latin typeface="Calibri" pitchFamily="34" charset="0"/>
                  <a:ea typeface="Calibri" pitchFamily="34" charset="0"/>
                  <a:cs typeface="Times New Roman" pitchFamily="18" charset="0"/>
                </a:rPr>
                <a:t>Sensory</a:t>
              </a:r>
            </a:p>
          </p:txBody>
        </p:sp>
        <p:sp>
          <p:nvSpPr>
            <p:cNvPr id="6161" name="Line 23"/>
            <p:cNvSpPr>
              <a:spLocks noChangeShapeType="1"/>
            </p:cNvSpPr>
            <p:nvPr/>
          </p:nvSpPr>
          <p:spPr bwMode="auto">
            <a:xfrm flipH="1">
              <a:off x="4551" y="4759"/>
              <a:ext cx="4800" cy="1"/>
            </a:xfrm>
            <a:prstGeom prst="line">
              <a:avLst/>
            </a:prstGeom>
            <a:noFill/>
            <a:ln w="50800">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IN"/>
            </a:p>
          </p:txBody>
        </p:sp>
        <p:sp>
          <p:nvSpPr>
            <p:cNvPr id="6162" name="Line 22"/>
            <p:cNvSpPr>
              <a:spLocks noChangeShapeType="1"/>
            </p:cNvSpPr>
            <p:nvPr/>
          </p:nvSpPr>
          <p:spPr bwMode="auto">
            <a:xfrm flipH="1">
              <a:off x="4551" y="3504"/>
              <a:ext cx="4800" cy="2"/>
            </a:xfrm>
            <a:prstGeom prst="line">
              <a:avLst/>
            </a:prstGeom>
            <a:noFill/>
            <a:ln w="50800">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IN"/>
            </a:p>
          </p:txBody>
        </p:sp>
        <p:sp>
          <p:nvSpPr>
            <p:cNvPr id="6163" name="Line 21"/>
            <p:cNvSpPr>
              <a:spLocks noChangeShapeType="1"/>
            </p:cNvSpPr>
            <p:nvPr/>
          </p:nvSpPr>
          <p:spPr bwMode="auto">
            <a:xfrm flipH="1">
              <a:off x="4551" y="4062"/>
              <a:ext cx="4800" cy="1"/>
            </a:xfrm>
            <a:prstGeom prst="line">
              <a:avLst/>
            </a:prstGeom>
            <a:noFill/>
            <a:ln w="50800">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IN"/>
            </a:p>
          </p:txBody>
        </p:sp>
        <p:sp>
          <p:nvSpPr>
            <p:cNvPr id="6164" name="Line 20"/>
            <p:cNvSpPr>
              <a:spLocks noChangeShapeType="1"/>
            </p:cNvSpPr>
            <p:nvPr/>
          </p:nvSpPr>
          <p:spPr bwMode="auto">
            <a:xfrm flipH="1">
              <a:off x="4551" y="5455"/>
              <a:ext cx="4800" cy="1"/>
            </a:xfrm>
            <a:prstGeom prst="line">
              <a:avLst/>
            </a:prstGeom>
            <a:noFill/>
            <a:ln w="50800">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IN"/>
            </a:p>
          </p:txBody>
        </p:sp>
        <p:sp>
          <p:nvSpPr>
            <p:cNvPr id="6165" name="Text Box 19"/>
            <p:cNvSpPr txBox="1">
              <a:spLocks noChangeArrowheads="1"/>
            </p:cNvSpPr>
            <p:nvPr/>
          </p:nvSpPr>
          <p:spPr bwMode="auto">
            <a:xfrm>
              <a:off x="4653" y="6276"/>
              <a:ext cx="2133" cy="57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r>
                <a:rPr lang="en-US" altLang="en-US" sz="2000">
                  <a:latin typeface="Calibri" pitchFamily="34" charset="0"/>
                  <a:ea typeface="Calibri" pitchFamily="34" charset="0"/>
                  <a:cs typeface="Times New Roman" pitchFamily="18" charset="0"/>
                </a:rPr>
                <a:t>Profound Intellectual Disabilities</a:t>
              </a:r>
            </a:p>
          </p:txBody>
        </p:sp>
        <p:sp>
          <p:nvSpPr>
            <p:cNvPr id="6166" name="Text Box 18"/>
            <p:cNvSpPr txBox="1">
              <a:spLocks noChangeArrowheads="1"/>
            </p:cNvSpPr>
            <p:nvPr/>
          </p:nvSpPr>
          <p:spPr bwMode="auto">
            <a:xfrm>
              <a:off x="8058" y="6455"/>
              <a:ext cx="1200" cy="39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r" eaLnBrk="1" hangingPunct="1"/>
              <a:r>
                <a:rPr lang="en-US" altLang="en-US" sz="2000">
                  <a:latin typeface="Calibri" pitchFamily="34" charset="0"/>
                  <a:ea typeface="Calibri" pitchFamily="34" charset="0"/>
                  <a:cs typeface="Times New Roman" pitchFamily="18" charset="0"/>
                </a:rPr>
                <a:t>Gifted</a:t>
              </a:r>
            </a:p>
          </p:txBody>
        </p:sp>
        <p:sp>
          <p:nvSpPr>
            <p:cNvPr id="6167" name="Text Box 17"/>
            <p:cNvSpPr txBox="1">
              <a:spLocks noChangeArrowheads="1"/>
            </p:cNvSpPr>
            <p:nvPr/>
          </p:nvSpPr>
          <p:spPr bwMode="auto">
            <a:xfrm>
              <a:off x="4589" y="3168"/>
              <a:ext cx="1616" cy="33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r>
                <a:rPr lang="en-US" altLang="en-US" sz="2000">
                  <a:latin typeface="Calibri" pitchFamily="34" charset="0"/>
                  <a:ea typeface="Calibri" pitchFamily="34" charset="0"/>
                  <a:cs typeface="Times New Roman" pitchFamily="18" charset="0"/>
                </a:rPr>
                <a:t>Self-Absorbed</a:t>
              </a:r>
            </a:p>
          </p:txBody>
        </p:sp>
        <p:sp>
          <p:nvSpPr>
            <p:cNvPr id="6168" name="Text Box 16"/>
            <p:cNvSpPr txBox="1">
              <a:spLocks noChangeArrowheads="1"/>
            </p:cNvSpPr>
            <p:nvPr/>
          </p:nvSpPr>
          <p:spPr bwMode="auto">
            <a:xfrm>
              <a:off x="8114" y="3168"/>
              <a:ext cx="1144" cy="33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r" eaLnBrk="1" hangingPunct="1"/>
              <a:r>
                <a:rPr lang="en-US" altLang="en-US" sz="2000">
                  <a:latin typeface="Calibri" pitchFamily="34" charset="0"/>
                  <a:ea typeface="Calibri" pitchFamily="34" charset="0"/>
                  <a:cs typeface="Times New Roman" pitchFamily="18" charset="0"/>
                </a:rPr>
                <a:t>Quirky</a:t>
              </a:r>
            </a:p>
          </p:txBody>
        </p:sp>
        <p:sp>
          <p:nvSpPr>
            <p:cNvPr id="6169" name="Text Box 15"/>
            <p:cNvSpPr txBox="1">
              <a:spLocks noChangeArrowheads="1"/>
            </p:cNvSpPr>
            <p:nvPr/>
          </p:nvSpPr>
          <p:spPr bwMode="auto">
            <a:xfrm>
              <a:off x="4589" y="4341"/>
              <a:ext cx="1162" cy="41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r>
                <a:rPr lang="en-US" altLang="en-US" sz="2000" dirty="0">
                  <a:latin typeface="Calibri" pitchFamily="34" charset="0"/>
                  <a:ea typeface="Calibri" pitchFamily="34" charset="0"/>
                  <a:cs typeface="Times New Roman" pitchFamily="18" charset="0"/>
                </a:rPr>
                <a:t>Non-Verbal</a:t>
              </a:r>
            </a:p>
          </p:txBody>
        </p:sp>
        <p:sp>
          <p:nvSpPr>
            <p:cNvPr id="6170" name="Text Box 14"/>
            <p:cNvSpPr txBox="1">
              <a:spLocks noChangeArrowheads="1"/>
            </p:cNvSpPr>
            <p:nvPr/>
          </p:nvSpPr>
          <p:spPr bwMode="auto">
            <a:xfrm>
              <a:off x="7886" y="4341"/>
              <a:ext cx="1372" cy="41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r" eaLnBrk="1" hangingPunct="1"/>
              <a:r>
                <a:rPr lang="en-US" altLang="en-US" sz="2000">
                  <a:latin typeface="Calibri" pitchFamily="34" charset="0"/>
                  <a:ea typeface="Calibri" pitchFamily="34" charset="0"/>
                  <a:cs typeface="Times New Roman" pitchFamily="18" charset="0"/>
                </a:rPr>
                <a:t>Highly Verbal</a:t>
              </a:r>
              <a:endParaRPr lang="en-US" altLang="en-US">
                <a:latin typeface="Calibri" pitchFamily="34" charset="0"/>
                <a:ea typeface="Calibri" pitchFamily="34" charset="0"/>
                <a:cs typeface="Times New Roman" pitchFamily="18" charset="0"/>
              </a:endParaRPr>
            </a:p>
          </p:txBody>
        </p:sp>
        <p:sp>
          <p:nvSpPr>
            <p:cNvPr id="6171" name="Text Box 13"/>
            <p:cNvSpPr txBox="1">
              <a:spLocks noChangeArrowheads="1"/>
            </p:cNvSpPr>
            <p:nvPr/>
          </p:nvSpPr>
          <p:spPr bwMode="auto">
            <a:xfrm>
              <a:off x="4653" y="5038"/>
              <a:ext cx="1098" cy="41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r>
                <a:rPr lang="en-US" altLang="en-US" sz="2000">
                  <a:latin typeface="Calibri" pitchFamily="34" charset="0"/>
                  <a:ea typeface="Calibri" pitchFamily="34" charset="0"/>
                  <a:cs typeface="Times New Roman" pitchFamily="18" charset="0"/>
                </a:rPr>
                <a:t>Awkward</a:t>
              </a:r>
            </a:p>
          </p:txBody>
        </p:sp>
        <p:sp>
          <p:nvSpPr>
            <p:cNvPr id="6172" name="Text Box 12"/>
            <p:cNvSpPr txBox="1">
              <a:spLocks noChangeArrowheads="1"/>
            </p:cNvSpPr>
            <p:nvPr/>
          </p:nvSpPr>
          <p:spPr bwMode="auto">
            <a:xfrm>
              <a:off x="8058" y="5038"/>
              <a:ext cx="1200" cy="4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r" eaLnBrk="1" hangingPunct="1"/>
              <a:r>
                <a:rPr lang="en-US" altLang="en-US" sz="2000">
                  <a:latin typeface="Calibri" pitchFamily="34" charset="0"/>
                  <a:ea typeface="Calibri" pitchFamily="34" charset="0"/>
                  <a:cs typeface="Times New Roman" pitchFamily="18" charset="0"/>
                </a:rPr>
                <a:t>Agile</a:t>
              </a:r>
            </a:p>
          </p:txBody>
        </p:sp>
        <p:sp>
          <p:nvSpPr>
            <p:cNvPr id="6173" name="Line 11"/>
            <p:cNvSpPr>
              <a:spLocks noChangeShapeType="1"/>
            </p:cNvSpPr>
            <p:nvPr/>
          </p:nvSpPr>
          <p:spPr bwMode="auto">
            <a:xfrm flipH="1">
              <a:off x="4551" y="6152"/>
              <a:ext cx="4800" cy="4"/>
            </a:xfrm>
            <a:prstGeom prst="line">
              <a:avLst/>
            </a:prstGeom>
            <a:noFill/>
            <a:ln w="50800">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IN"/>
            </a:p>
          </p:txBody>
        </p:sp>
        <p:sp>
          <p:nvSpPr>
            <p:cNvPr id="6174" name="Text Box 10"/>
            <p:cNvSpPr txBox="1">
              <a:spLocks noChangeArrowheads="1"/>
            </p:cNvSpPr>
            <p:nvPr/>
          </p:nvSpPr>
          <p:spPr bwMode="auto">
            <a:xfrm>
              <a:off x="4643" y="5734"/>
              <a:ext cx="1497" cy="55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r>
                <a:rPr lang="en-US" altLang="en-US" sz="2000">
                  <a:latin typeface="Calibri" pitchFamily="34" charset="0"/>
                  <a:ea typeface="Calibri" pitchFamily="34" charset="0"/>
                  <a:cs typeface="Times New Roman" pitchFamily="18" charset="0"/>
                </a:rPr>
                <a:t>Hyposensitive</a:t>
              </a:r>
            </a:p>
          </p:txBody>
        </p:sp>
        <p:sp>
          <p:nvSpPr>
            <p:cNvPr id="6175" name="Text Box 9"/>
            <p:cNvSpPr txBox="1">
              <a:spLocks noChangeArrowheads="1"/>
            </p:cNvSpPr>
            <p:nvPr/>
          </p:nvSpPr>
          <p:spPr bwMode="auto">
            <a:xfrm>
              <a:off x="7756" y="5734"/>
              <a:ext cx="1502" cy="55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r" eaLnBrk="1" hangingPunct="1"/>
              <a:r>
                <a:rPr lang="en-US" altLang="en-US" sz="2000">
                  <a:latin typeface="Calibri" pitchFamily="34" charset="0"/>
                  <a:ea typeface="Calibri" pitchFamily="34" charset="0"/>
                  <a:cs typeface="Times New Roman" pitchFamily="18" charset="0"/>
                </a:rPr>
                <a:t>Hypersensitive</a:t>
              </a:r>
            </a:p>
          </p:txBody>
        </p:sp>
        <p:sp>
          <p:nvSpPr>
            <p:cNvPr id="6176" name="Text Box 8"/>
            <p:cNvSpPr txBox="1">
              <a:spLocks noChangeArrowheads="1"/>
            </p:cNvSpPr>
            <p:nvPr/>
          </p:nvSpPr>
          <p:spPr bwMode="auto">
            <a:xfrm>
              <a:off x="2705" y="7128"/>
              <a:ext cx="1385" cy="2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endParaRPr lang="en-US" altLang="en-US">
                <a:latin typeface="Calibri" pitchFamily="34" charset="0"/>
              </a:endParaRPr>
            </a:p>
          </p:txBody>
        </p:sp>
        <p:sp>
          <p:nvSpPr>
            <p:cNvPr id="6177" name="Oval 7"/>
            <p:cNvSpPr>
              <a:spLocks noChangeArrowheads="1"/>
            </p:cNvSpPr>
            <p:nvPr/>
          </p:nvSpPr>
          <p:spPr bwMode="auto">
            <a:xfrm>
              <a:off x="2705" y="6652"/>
              <a:ext cx="1385" cy="476"/>
            </a:xfrm>
            <a:prstGeom prst="ellipse">
              <a:avLst/>
            </a:prstGeom>
            <a:gradFill rotWithShape="1">
              <a:gsLst>
                <a:gs pos="0">
                  <a:srgbClr val="CCFFCC"/>
                </a:gs>
                <a:gs pos="100000">
                  <a:srgbClr val="99CC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endParaRPr lang="en-US" altLang="en-US"/>
            </a:p>
          </p:txBody>
        </p:sp>
        <p:sp>
          <p:nvSpPr>
            <p:cNvPr id="6178" name="Line 6"/>
            <p:cNvSpPr>
              <a:spLocks noChangeShapeType="1"/>
            </p:cNvSpPr>
            <p:nvPr/>
          </p:nvSpPr>
          <p:spPr bwMode="auto">
            <a:xfrm flipH="1">
              <a:off x="4551" y="6849"/>
              <a:ext cx="4800" cy="2"/>
            </a:xfrm>
            <a:prstGeom prst="line">
              <a:avLst/>
            </a:prstGeom>
            <a:noFill/>
            <a:ln w="50800">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IN"/>
            </a:p>
          </p:txBody>
        </p:sp>
        <p:sp>
          <p:nvSpPr>
            <p:cNvPr id="6179" name="Text Box 5"/>
            <p:cNvSpPr txBox="1">
              <a:spLocks noChangeArrowheads="1"/>
            </p:cNvSpPr>
            <p:nvPr/>
          </p:nvSpPr>
          <p:spPr bwMode="auto">
            <a:xfrm>
              <a:off x="2714" y="6652"/>
              <a:ext cx="1375" cy="33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ctr" eaLnBrk="1" hangingPunct="1"/>
              <a:r>
                <a:rPr lang="en-US" altLang="en-US" sz="2000">
                  <a:latin typeface="Calibri" pitchFamily="34" charset="0"/>
                  <a:ea typeface="Calibri" pitchFamily="34" charset="0"/>
                  <a:cs typeface="Times New Roman" pitchFamily="18" charset="0"/>
                </a:rPr>
                <a:t>Measured I.Q.</a:t>
              </a:r>
            </a:p>
          </p:txBody>
        </p:sp>
        <p:sp>
          <p:nvSpPr>
            <p:cNvPr id="6180" name="Text Box 4"/>
            <p:cNvSpPr txBox="1">
              <a:spLocks noChangeArrowheads="1"/>
            </p:cNvSpPr>
            <p:nvPr/>
          </p:nvSpPr>
          <p:spPr bwMode="auto">
            <a:xfrm>
              <a:off x="2797" y="3829"/>
              <a:ext cx="1200" cy="32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ctr" eaLnBrk="1" hangingPunct="1"/>
              <a:r>
                <a:rPr lang="en-US" altLang="en-US" sz="2400" dirty="0">
                  <a:latin typeface="Calibri" pitchFamily="34" charset="0"/>
                  <a:ea typeface="Calibri" pitchFamily="34" charset="0"/>
                  <a:cs typeface="Times New Roman" pitchFamily="18" charset="0"/>
                </a:rPr>
                <a:t>Behavior</a:t>
              </a:r>
            </a:p>
          </p:txBody>
        </p:sp>
        <p:sp>
          <p:nvSpPr>
            <p:cNvPr id="6181" name="Text Box 3"/>
            <p:cNvSpPr txBox="1">
              <a:spLocks noChangeArrowheads="1"/>
            </p:cNvSpPr>
            <p:nvPr/>
          </p:nvSpPr>
          <p:spPr bwMode="auto">
            <a:xfrm>
              <a:off x="4589" y="3542"/>
              <a:ext cx="2586" cy="5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eaLnBrk="1" hangingPunct="1"/>
              <a:r>
                <a:rPr lang="en-US" altLang="en-US" sz="2000">
                  <a:latin typeface="Calibri" pitchFamily="34" charset="0"/>
                  <a:ea typeface="Calibri" pitchFamily="34" charset="0"/>
                  <a:cs typeface="Times New Roman" pitchFamily="18" charset="0"/>
                </a:rPr>
                <a:t>Aggressive, </a:t>
              </a:r>
            </a:p>
            <a:p>
              <a:pPr eaLnBrk="1" hangingPunct="1"/>
              <a:r>
                <a:rPr lang="en-US" altLang="en-US" sz="2000">
                  <a:latin typeface="Calibri" pitchFamily="34" charset="0"/>
                  <a:ea typeface="Calibri" pitchFamily="34" charset="0"/>
                  <a:cs typeface="Times New Roman" pitchFamily="18" charset="0"/>
                </a:rPr>
                <a:t>Destructive</a:t>
              </a:r>
            </a:p>
          </p:txBody>
        </p:sp>
        <p:sp>
          <p:nvSpPr>
            <p:cNvPr id="6182" name="Text Box 2"/>
            <p:cNvSpPr txBox="1">
              <a:spLocks noChangeArrowheads="1"/>
            </p:cNvSpPr>
            <p:nvPr/>
          </p:nvSpPr>
          <p:spPr bwMode="auto">
            <a:xfrm>
              <a:off x="8151" y="3644"/>
              <a:ext cx="1107" cy="27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Times New Roman" pitchFamily="18" charset="0"/>
                </a:defRPr>
              </a:lvl1pPr>
              <a:lvl2pPr marL="742950" indent="-285750" eaLnBrk="0" hangingPunct="0">
                <a:defRPr sz="4400">
                  <a:solidFill>
                    <a:schemeClr val="tx1"/>
                  </a:solidFill>
                  <a:latin typeface="Times New Roman" pitchFamily="18" charset="0"/>
                </a:defRPr>
              </a:lvl2pPr>
              <a:lvl3pPr marL="1143000" indent="-228600" eaLnBrk="0" hangingPunct="0">
                <a:defRPr sz="4400">
                  <a:solidFill>
                    <a:schemeClr val="tx1"/>
                  </a:solidFill>
                  <a:latin typeface="Times New Roman" pitchFamily="18" charset="0"/>
                </a:defRPr>
              </a:lvl3pPr>
              <a:lvl4pPr marL="1600200" indent="-228600" eaLnBrk="0" hangingPunct="0">
                <a:defRPr sz="4400">
                  <a:solidFill>
                    <a:schemeClr val="tx1"/>
                  </a:solidFill>
                  <a:latin typeface="Times New Roman" pitchFamily="18" charset="0"/>
                </a:defRPr>
              </a:lvl4pPr>
              <a:lvl5pPr marL="2057400" indent="-228600" eaLnBrk="0" hangingPunct="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lgn="r" eaLnBrk="1" hangingPunct="1"/>
              <a:r>
                <a:rPr lang="en-US" altLang="en-US" sz="2000">
                  <a:latin typeface="Calibri" pitchFamily="34" charset="0"/>
                  <a:ea typeface="Calibri" pitchFamily="34" charset="0"/>
                  <a:cs typeface="Times New Roman" pitchFamily="18" charset="0"/>
                </a:rPr>
                <a:t>Odd</a:t>
              </a:r>
            </a:p>
          </p:txBody>
        </p:sp>
      </p:grpSp>
      <p:sp>
        <p:nvSpPr>
          <p:cNvPr id="73" name="Title 37"/>
          <p:cNvSpPr txBox="1">
            <a:spLocks/>
          </p:cNvSpPr>
          <p:nvPr/>
        </p:nvSpPr>
        <p:spPr bwMode="auto">
          <a:xfrm>
            <a:off x="581382" y="422"/>
            <a:ext cx="8162925" cy="874712"/>
          </a:xfrm>
          <a:prstGeom prst="rect">
            <a:avLst/>
          </a:prstGeom>
          <a:noFill/>
          <a:ln w="9525">
            <a:noFill/>
            <a:miter lim="800000"/>
            <a:headEnd/>
            <a:tailEnd/>
          </a:ln>
        </p:spPr>
        <p:txBody>
          <a:bodyPr anchor="b"/>
          <a:lstStyle/>
          <a:p>
            <a:pPr algn="ctr">
              <a:defRPr/>
            </a:pPr>
            <a:r>
              <a:rPr lang="en-US" sz="2800" b="1" kern="0" dirty="0">
                <a:solidFill>
                  <a:schemeClr val="tx2"/>
                </a:solidFill>
                <a:latin typeface="+mj-lt"/>
                <a:ea typeface="+mj-ea"/>
                <a:cs typeface="+mj-cs"/>
              </a:rPr>
              <a:t>Spectrum of Autism</a:t>
            </a:r>
          </a:p>
        </p:txBody>
      </p:sp>
    </p:spTree>
    <p:extLst>
      <p:ext uri="{BB962C8B-B14F-4D97-AF65-F5344CB8AC3E}">
        <p14:creationId xmlns:p14="http://schemas.microsoft.com/office/powerpoint/2010/main" val="36132919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87259754"/>
              </p:ext>
            </p:extLst>
          </p:nvPr>
        </p:nvGraphicFramePr>
        <p:xfrm>
          <a:off x="113978" y="51042"/>
          <a:ext cx="8712968" cy="6787908"/>
        </p:xfrm>
        <a:graphic>
          <a:graphicData uri="http://schemas.openxmlformats.org/drawingml/2006/table">
            <a:tbl>
              <a:tblPr/>
              <a:tblGrid>
                <a:gridCol w="2856317"/>
                <a:gridCol w="2856317"/>
                <a:gridCol w="3000334"/>
              </a:tblGrid>
              <a:tr h="271088">
                <a:tc rowSpan="2">
                  <a:txBody>
                    <a:bodyPr/>
                    <a:lstStyle/>
                    <a:p>
                      <a:pPr algn="l" fontAlgn="ctr"/>
                      <a:r>
                        <a:rPr lang="en-IN" sz="2000" b="1" dirty="0">
                          <a:solidFill>
                            <a:srgbClr val="494949"/>
                          </a:solidFill>
                          <a:effectLst/>
                        </a:rPr>
                        <a:t>DSM-5 (2013-now)</a:t>
                      </a:r>
                    </a:p>
                  </a:txBody>
                  <a:tcPr marL="53247" marR="53247" marT="26623" marB="26623" anchor="ctr">
                    <a:lnL>
                      <a:noFill/>
                    </a:lnL>
                    <a:lnR>
                      <a:noFill/>
                    </a:lnR>
                    <a:lnT>
                      <a:noFill/>
                    </a:lnT>
                    <a:lnB w="7620" cap="flat" cmpd="sng" algn="ctr">
                      <a:solidFill>
                        <a:srgbClr val="C0C0C0"/>
                      </a:solidFill>
                      <a:prstDash val="solid"/>
                      <a:round/>
                      <a:headEnd type="none" w="med" len="med"/>
                      <a:tailEnd type="none" w="med" len="med"/>
                    </a:lnB>
                    <a:solidFill>
                      <a:srgbClr val="FFFFFF"/>
                    </a:solidFill>
                  </a:tcPr>
                </a:tc>
                <a:tc gridSpan="2">
                  <a:txBody>
                    <a:bodyPr/>
                    <a:lstStyle/>
                    <a:p>
                      <a:pPr algn="l" fontAlgn="ctr"/>
                      <a:r>
                        <a:rPr lang="en-IN" sz="2000" b="1" dirty="0">
                          <a:solidFill>
                            <a:srgbClr val="494949"/>
                          </a:solidFill>
                          <a:effectLst/>
                        </a:rPr>
                        <a:t>Pervasive Developmental Disorders</a:t>
                      </a:r>
                    </a:p>
                  </a:txBody>
                  <a:tcPr marL="53247" marR="53247" marT="26623" marB="26623" anchor="ctr">
                    <a:lnL>
                      <a:noFill/>
                    </a:lnL>
                    <a:lnR>
                      <a:noFill/>
                    </a:lnR>
                    <a:lnT>
                      <a:noFill/>
                    </a:lnT>
                    <a:lnB w="7620" cap="flat" cmpd="sng" algn="ctr">
                      <a:solidFill>
                        <a:srgbClr val="EEEEEE"/>
                      </a:solidFill>
                      <a:prstDash val="solid"/>
                      <a:round/>
                      <a:headEnd type="none" w="med" len="med"/>
                      <a:tailEnd type="none" w="med" len="med"/>
                    </a:lnB>
                    <a:solidFill>
                      <a:srgbClr val="FFFFFF"/>
                    </a:solidFill>
                  </a:tcPr>
                </a:tc>
                <a:tc hMerge="1">
                  <a:txBody>
                    <a:bodyPr/>
                    <a:lstStyle/>
                    <a:p>
                      <a:endParaRPr lang="en-IN"/>
                    </a:p>
                  </a:txBody>
                  <a:tcPr/>
                </a:tc>
              </a:tr>
              <a:tr h="677722">
                <a:tc vMerge="1">
                  <a:txBody>
                    <a:bodyPr/>
                    <a:lstStyle/>
                    <a:p>
                      <a:endParaRPr lang="en-IN"/>
                    </a:p>
                  </a:txBody>
                  <a:tcPr/>
                </a:tc>
                <a:tc>
                  <a:txBody>
                    <a:bodyPr/>
                    <a:lstStyle/>
                    <a:p>
                      <a:pPr algn="l" fontAlgn="ctr"/>
                      <a:r>
                        <a:rPr lang="en-IN" sz="2000" b="1" dirty="0">
                          <a:solidFill>
                            <a:srgbClr val="494949"/>
                          </a:solidFill>
                          <a:effectLst/>
                        </a:rPr>
                        <a:t>DSM-IV (1994-2000)</a:t>
                      </a:r>
                      <a:br>
                        <a:rPr lang="en-IN" sz="2000" b="1" dirty="0">
                          <a:solidFill>
                            <a:srgbClr val="494949"/>
                          </a:solidFill>
                          <a:effectLst/>
                        </a:rPr>
                      </a:br>
                      <a:r>
                        <a:rPr lang="en-IN" sz="2000" b="1" dirty="0">
                          <a:solidFill>
                            <a:srgbClr val="494949"/>
                          </a:solidFill>
                          <a:effectLst/>
                        </a:rPr>
                        <a:t>DSM-IV-TR (2000-2013)</a:t>
                      </a:r>
                    </a:p>
                  </a:txBody>
                  <a:tcPr marL="53247" marR="53247" marT="26623" marB="26623" anchor="ctr">
                    <a:lnL>
                      <a:noFill/>
                    </a:lnL>
                    <a:lnR>
                      <a:noFill/>
                    </a:lnR>
                    <a:lnT w="7620" cap="flat" cmpd="sng" algn="ctr">
                      <a:solidFill>
                        <a:srgbClr val="EEEEEE"/>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c>
                  <a:txBody>
                    <a:bodyPr/>
                    <a:lstStyle/>
                    <a:p>
                      <a:pPr algn="l" fontAlgn="ctr"/>
                      <a:r>
                        <a:rPr lang="en-IN" sz="2000" b="1">
                          <a:solidFill>
                            <a:srgbClr val="494949"/>
                          </a:solidFill>
                          <a:effectLst/>
                        </a:rPr>
                        <a:t>ICD-10 (1996-now)</a:t>
                      </a:r>
                    </a:p>
                  </a:txBody>
                  <a:tcPr marL="53247" marR="53247" marT="26623" marB="26623" anchor="ctr">
                    <a:lnL>
                      <a:noFill/>
                    </a:lnL>
                    <a:lnR>
                      <a:noFill/>
                    </a:lnR>
                    <a:lnT w="7620" cap="flat" cmpd="sng" algn="ctr">
                      <a:solidFill>
                        <a:srgbClr val="EEEEEE"/>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r>
              <a:tr h="474406">
                <a:tc rowSpan="5">
                  <a:txBody>
                    <a:bodyPr/>
                    <a:lstStyle/>
                    <a:p>
                      <a:pPr algn="l" fontAlgn="ctr"/>
                      <a:r>
                        <a:rPr lang="en-IN" sz="2000" dirty="0">
                          <a:effectLst/>
                        </a:rPr>
                        <a:t>299.00 Autism Spectrum Disorder</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c>
                  <a:txBody>
                    <a:bodyPr/>
                    <a:lstStyle/>
                    <a:p>
                      <a:pPr algn="l" fontAlgn="ctr"/>
                      <a:r>
                        <a:rPr lang="en-IN" sz="2000" dirty="0">
                          <a:effectLst/>
                        </a:rPr>
                        <a:t>299.00 Autistic Disorder</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c>
                  <a:txBody>
                    <a:bodyPr/>
                    <a:lstStyle/>
                    <a:p>
                      <a:pPr algn="l" fontAlgn="ctr"/>
                      <a:r>
                        <a:rPr lang="en-IN" sz="2000">
                          <a:effectLst/>
                        </a:rPr>
                        <a:t>F84.0 Childhood Autism</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r>
              <a:tr h="474406">
                <a:tc vMerge="1">
                  <a:txBody>
                    <a:bodyPr/>
                    <a:lstStyle/>
                    <a:p>
                      <a:endParaRPr lang="en-IN"/>
                    </a:p>
                  </a:txBody>
                  <a:tcPr/>
                </a:tc>
                <a:tc>
                  <a:txBody>
                    <a:bodyPr/>
                    <a:lstStyle/>
                    <a:p>
                      <a:pPr algn="l" fontAlgn="ctr"/>
                      <a:r>
                        <a:rPr lang="en-IN" sz="2000" dirty="0">
                          <a:effectLst/>
                        </a:rPr>
                        <a:t>299.80 Asperger’s Disorder</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c>
                  <a:txBody>
                    <a:bodyPr/>
                    <a:lstStyle/>
                    <a:p>
                      <a:pPr algn="l" fontAlgn="ctr"/>
                      <a:r>
                        <a:rPr lang="en-IN" sz="2000">
                          <a:effectLst/>
                        </a:rPr>
                        <a:t>F84.5 Asperger Syndrome</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r>
              <a:tr h="271088">
                <a:tc vMerge="1">
                  <a:txBody>
                    <a:bodyPr/>
                    <a:lstStyle/>
                    <a:p>
                      <a:endParaRPr lang="en-IN"/>
                    </a:p>
                  </a:txBody>
                  <a:tcPr/>
                </a:tc>
                <a:tc rowSpan="3">
                  <a:txBody>
                    <a:bodyPr/>
                    <a:lstStyle/>
                    <a:p>
                      <a:pPr algn="l" fontAlgn="ctr"/>
                      <a:r>
                        <a:rPr lang="en-IN" sz="2000" dirty="0">
                          <a:effectLst/>
                        </a:rPr>
                        <a:t>299.80 Pervasive Developmental Disorder - not otherwise specified (including Atypical Autism) — PDD-NOS</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c>
                  <a:txBody>
                    <a:bodyPr/>
                    <a:lstStyle/>
                    <a:p>
                      <a:pPr algn="l" fontAlgn="ctr"/>
                      <a:r>
                        <a:rPr lang="en-IN" sz="2000">
                          <a:effectLst/>
                        </a:rPr>
                        <a:t>F84.1 Atypical Autism</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r>
              <a:tr h="677722">
                <a:tc vMerge="1">
                  <a:txBody>
                    <a:bodyPr/>
                    <a:lstStyle/>
                    <a:p>
                      <a:endParaRPr lang="en-IN"/>
                    </a:p>
                  </a:txBody>
                  <a:tcPr/>
                </a:tc>
                <a:tc vMerge="1">
                  <a:txBody>
                    <a:bodyPr/>
                    <a:lstStyle/>
                    <a:p>
                      <a:endParaRPr lang="en-IN"/>
                    </a:p>
                  </a:txBody>
                  <a:tcPr/>
                </a:tc>
                <a:tc>
                  <a:txBody>
                    <a:bodyPr/>
                    <a:lstStyle/>
                    <a:p>
                      <a:pPr algn="l" fontAlgn="ctr"/>
                      <a:r>
                        <a:rPr lang="en-IN" sz="2000" dirty="0">
                          <a:effectLst/>
                        </a:rPr>
                        <a:t>F84.8 Other pervasive developmental disorders</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r>
              <a:tr h="677722">
                <a:tc vMerge="1">
                  <a:txBody>
                    <a:bodyPr/>
                    <a:lstStyle/>
                    <a:p>
                      <a:endParaRPr lang="en-IN"/>
                    </a:p>
                  </a:txBody>
                  <a:tcPr/>
                </a:tc>
                <a:tc vMerge="1">
                  <a:txBody>
                    <a:bodyPr/>
                    <a:lstStyle/>
                    <a:p>
                      <a:endParaRPr lang="en-IN"/>
                    </a:p>
                  </a:txBody>
                  <a:tcPr/>
                </a:tc>
                <a:tc>
                  <a:txBody>
                    <a:bodyPr/>
                    <a:lstStyle/>
                    <a:p>
                      <a:pPr algn="l" fontAlgn="ctr"/>
                      <a:r>
                        <a:rPr lang="en-IN" sz="2000">
                          <a:effectLst/>
                        </a:rPr>
                        <a:t>F84.9 Pervasive developmental disorders, unspecified</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r>
              <a:tr h="1287673">
                <a:tc rowSpan="3">
                  <a:txBody>
                    <a:bodyPr/>
                    <a:lstStyle/>
                    <a:p>
                      <a:pPr algn="l" fontAlgn="ctr"/>
                      <a:r>
                        <a:rPr lang="en-IN" sz="2000" dirty="0">
                          <a:effectLst/>
                        </a:rPr>
                        <a:t> </a:t>
                      </a:r>
                    </a:p>
                  </a:txBody>
                  <a:tcPr marL="53247" marR="53247" marT="26623" marB="26623" anchor="ctr">
                    <a:lnL>
                      <a:noFill/>
                    </a:lnL>
                    <a:lnR>
                      <a:noFill/>
                    </a:lnR>
                    <a:lnT w="7620" cap="flat" cmpd="sng" algn="ctr">
                      <a:solidFill>
                        <a:srgbClr val="C0C0C0"/>
                      </a:solidFill>
                      <a:prstDash val="solid"/>
                      <a:round/>
                      <a:headEnd type="none" w="med" len="med"/>
                      <a:tailEnd type="none" w="med" len="med"/>
                    </a:lnT>
                    <a:lnB>
                      <a:noFill/>
                    </a:lnB>
                    <a:solidFill>
                      <a:srgbClr val="FFFFFF"/>
                    </a:solidFill>
                  </a:tcPr>
                </a:tc>
                <a:tc>
                  <a:txBody>
                    <a:bodyPr/>
                    <a:lstStyle/>
                    <a:p>
                      <a:pPr algn="l" fontAlgn="ctr"/>
                      <a:r>
                        <a:rPr lang="en-IN" sz="2000" dirty="0">
                          <a:effectLst/>
                        </a:rPr>
                        <a:t> </a:t>
                      </a:r>
                    </a:p>
                  </a:txBody>
                  <a:tcPr marL="53247" marR="53247" marT="26623" marB="26623" anchor="ctr">
                    <a:lnL>
                      <a:noFill/>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c>
                  <a:txBody>
                    <a:bodyPr/>
                    <a:lstStyle/>
                    <a:p>
                      <a:pPr algn="l" fontAlgn="ctr"/>
                      <a:r>
                        <a:rPr lang="en-IN" sz="2000" dirty="0">
                          <a:effectLst/>
                        </a:rPr>
                        <a:t>F84.4 Overactive disorder associated with mental retardation and stereotyped movements</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r>
              <a:tr h="271088">
                <a:tc vMerge="1">
                  <a:txBody>
                    <a:bodyPr/>
                    <a:lstStyle/>
                    <a:p>
                      <a:endParaRPr lang="en-IN"/>
                    </a:p>
                  </a:txBody>
                  <a:tcPr/>
                </a:tc>
                <a:tc>
                  <a:txBody>
                    <a:bodyPr/>
                    <a:lstStyle/>
                    <a:p>
                      <a:pPr algn="l" fontAlgn="ctr"/>
                      <a:r>
                        <a:rPr lang="en-IN" sz="2000">
                          <a:effectLst/>
                        </a:rPr>
                        <a:t>299.80 Rett’s Disorder</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c>
                  <a:txBody>
                    <a:bodyPr/>
                    <a:lstStyle/>
                    <a:p>
                      <a:pPr algn="l" fontAlgn="ctr"/>
                      <a:r>
                        <a:rPr lang="en-IN" sz="2000" dirty="0">
                          <a:effectLst/>
                        </a:rPr>
                        <a:t>F84.2 </a:t>
                      </a:r>
                      <a:r>
                        <a:rPr lang="en-IN" sz="2000" dirty="0" err="1">
                          <a:effectLst/>
                        </a:rPr>
                        <a:t>Rett’s</a:t>
                      </a:r>
                      <a:r>
                        <a:rPr lang="en-IN" sz="2000" dirty="0">
                          <a:effectLst/>
                        </a:rPr>
                        <a:t> Syndrome</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r>
              <a:tr h="965755">
                <a:tc vMerge="1">
                  <a:txBody>
                    <a:bodyPr/>
                    <a:lstStyle/>
                    <a:p>
                      <a:endParaRPr lang="en-IN"/>
                    </a:p>
                  </a:txBody>
                  <a:tcPr/>
                </a:tc>
                <a:tc>
                  <a:txBody>
                    <a:bodyPr/>
                    <a:lstStyle/>
                    <a:p>
                      <a:pPr algn="l" fontAlgn="ctr"/>
                      <a:r>
                        <a:rPr lang="en-IN" sz="2000" dirty="0">
                          <a:effectLst/>
                        </a:rPr>
                        <a:t>299.10 Childhood Disintegrative Disorder</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c>
                  <a:txBody>
                    <a:bodyPr/>
                    <a:lstStyle/>
                    <a:p>
                      <a:pPr algn="l" fontAlgn="ctr"/>
                      <a:r>
                        <a:rPr lang="en-IN" sz="2000" dirty="0">
                          <a:effectLst/>
                        </a:rPr>
                        <a:t>F84.3 Childhood Disintegrative Disorder</a:t>
                      </a:r>
                    </a:p>
                  </a:txBody>
                  <a:tcPr marL="53247" marR="53247" marT="26623" marB="26623" anchor="ctr">
                    <a:lnL w="7620" cap="flat" cmpd="sng" algn="ctr">
                      <a:solidFill>
                        <a:srgbClr val="C0C0C0"/>
                      </a:solidFill>
                      <a:prstDash val="solid"/>
                      <a:round/>
                      <a:headEnd type="none" w="med" len="med"/>
                      <a:tailEnd type="none" w="med" len="med"/>
                    </a:lnL>
                    <a:lnR w="7620" cap="flat" cmpd="sng" algn="ctr">
                      <a:solidFill>
                        <a:srgbClr val="C0C0C0"/>
                      </a:solidFill>
                      <a:prstDash val="solid"/>
                      <a:round/>
                      <a:headEnd type="none" w="med" len="med"/>
                      <a:tailEnd type="none" w="med" len="med"/>
                    </a:lnR>
                    <a:lnT w="7620" cap="flat" cmpd="sng" algn="ctr">
                      <a:solidFill>
                        <a:srgbClr val="C0C0C0"/>
                      </a:solidFill>
                      <a:prstDash val="solid"/>
                      <a:round/>
                      <a:headEnd type="none" w="med" len="med"/>
                      <a:tailEnd type="none" w="med" len="med"/>
                    </a:lnT>
                    <a:lnB w="7620" cap="flat" cmpd="sng" algn="ctr">
                      <a:solidFill>
                        <a:srgbClr val="C0C0C0"/>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323528" y="332656"/>
            <a:ext cx="90719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555555"/>
                </a:solidFill>
                <a:effectLst/>
                <a:latin typeface="Georgia" pitchFamily="18"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18231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79834"/>
            <a:ext cx="8568952" cy="5170646"/>
          </a:xfrm>
          <a:prstGeom prst="rect">
            <a:avLst/>
          </a:prstGeom>
          <a:noFill/>
        </p:spPr>
        <p:txBody>
          <a:bodyPr wrap="square" rtlCol="0">
            <a:spAutoFit/>
          </a:bodyPr>
          <a:lstStyle/>
          <a:p>
            <a:pPr algn="ctr"/>
            <a:r>
              <a:rPr lang="en-US" sz="2400" b="1" dirty="0" smtClean="0">
                <a:solidFill>
                  <a:prstClr val="black"/>
                </a:solidFill>
                <a:latin typeface="Times New Roman" panose="02020603050405020304" pitchFamily="18" charset="0"/>
                <a:cs typeface="Times New Roman" panose="02020603050405020304" pitchFamily="18" charset="0"/>
              </a:rPr>
              <a:t>EVALUATION AND ASSESSMENT FOR AUTISM</a:t>
            </a:r>
          </a:p>
          <a:p>
            <a:pPr algn="just"/>
            <a:endParaRPr lang="en-US" sz="2400" b="1" dirty="0" smtClean="0">
              <a:solidFill>
                <a:prstClr val="black"/>
              </a:solidFill>
              <a:latin typeface="Times New Roman" panose="02020603050405020304" pitchFamily="18" charset="0"/>
              <a:cs typeface="Times New Roman" panose="02020603050405020304" pitchFamily="18" charset="0"/>
            </a:endParaRPr>
          </a:p>
          <a:p>
            <a:pPr algn="just"/>
            <a:r>
              <a:rPr lang="en-IN" sz="2400" dirty="0" smtClean="0">
                <a:solidFill>
                  <a:srgbClr val="000000"/>
                </a:solidFill>
                <a:latin typeface="Times New Roman"/>
              </a:rPr>
              <a:t>The </a:t>
            </a:r>
            <a:r>
              <a:rPr lang="en-IN" sz="2400" dirty="0">
                <a:solidFill>
                  <a:srgbClr val="000000"/>
                </a:solidFill>
                <a:latin typeface="Times New Roman"/>
              </a:rPr>
              <a:t>National Institute for Mentally Handicapped (NIMH) developed the Indian Scale for Assessment of Autism (ISAA) for diagnosing and measuring the severity of autism in 2009</a:t>
            </a:r>
            <a:r>
              <a:rPr lang="en-IN" sz="2400" dirty="0" smtClean="0">
                <a:solidFill>
                  <a:srgbClr val="000000"/>
                </a:solidFill>
                <a:latin typeface="Times New Roman"/>
              </a:rPr>
              <a:t>.</a:t>
            </a:r>
          </a:p>
          <a:p>
            <a:pPr algn="just"/>
            <a:endParaRPr lang="en-US" sz="2400" b="1" dirty="0">
              <a:solidFill>
                <a:srgbClr val="000000"/>
              </a:solidFill>
              <a:latin typeface="Times New Roman"/>
              <a:cs typeface="Times New Roman" panose="02020603050405020304" pitchFamily="18" charset="0"/>
            </a:endParaRPr>
          </a:p>
          <a:p>
            <a:pPr algn="just"/>
            <a:r>
              <a:rPr lang="en-IN" sz="2400" dirty="0" smtClean="0">
                <a:solidFill>
                  <a:srgbClr val="000000"/>
                </a:solidFill>
                <a:latin typeface="Times New Roman"/>
              </a:rPr>
              <a:t>It has </a:t>
            </a:r>
            <a:r>
              <a:rPr lang="en-IN" sz="2400" dirty="0">
                <a:solidFill>
                  <a:srgbClr val="000000"/>
                </a:solidFill>
                <a:latin typeface="Times New Roman"/>
              </a:rPr>
              <a:t>40 items divided under six domains – </a:t>
            </a:r>
            <a:r>
              <a:rPr lang="en-IN" sz="2400" b="1" dirty="0">
                <a:solidFill>
                  <a:srgbClr val="000000"/>
                </a:solidFill>
                <a:latin typeface="Times New Roman"/>
              </a:rPr>
              <a:t>social relationship and reciprocity; emotional responsiveness; speech, language and communication; </a:t>
            </a:r>
            <a:r>
              <a:rPr lang="en-IN" sz="2400" b="1" dirty="0" err="1">
                <a:solidFill>
                  <a:srgbClr val="000000"/>
                </a:solidFill>
                <a:latin typeface="Times New Roman"/>
              </a:rPr>
              <a:t>behavior</a:t>
            </a:r>
            <a:r>
              <a:rPr lang="en-IN" sz="2400" b="1" dirty="0">
                <a:solidFill>
                  <a:srgbClr val="000000"/>
                </a:solidFill>
                <a:latin typeface="Times New Roman"/>
              </a:rPr>
              <a:t> patterns; sensory aspects and cognitive component. </a:t>
            </a:r>
            <a:endParaRPr lang="en-IN" sz="2400" b="1" dirty="0" smtClean="0">
              <a:solidFill>
                <a:srgbClr val="000000"/>
              </a:solidFill>
              <a:latin typeface="Times New Roman"/>
            </a:endParaRPr>
          </a:p>
          <a:p>
            <a:pPr algn="just"/>
            <a:endParaRPr lang="en-IN" sz="2400" dirty="0">
              <a:solidFill>
                <a:srgbClr val="000000"/>
              </a:solidFill>
              <a:latin typeface="Times New Roman"/>
            </a:endParaRPr>
          </a:p>
          <a:p>
            <a:pPr algn="just"/>
            <a:r>
              <a:rPr lang="en-IN" sz="2400" dirty="0" smtClean="0">
                <a:solidFill>
                  <a:srgbClr val="000000"/>
                </a:solidFill>
                <a:latin typeface="Times New Roman"/>
              </a:rPr>
              <a:t>The </a:t>
            </a:r>
            <a:r>
              <a:rPr lang="en-IN" sz="2400" dirty="0">
                <a:solidFill>
                  <a:srgbClr val="000000"/>
                </a:solidFill>
                <a:latin typeface="Times New Roman"/>
              </a:rPr>
              <a:t>items are rated from 1 to 5, increasing score indicating increasing severity of the problem. </a:t>
            </a:r>
            <a:endParaRPr lang="en-US" sz="2400" b="1" dirty="0" smtClean="0">
              <a:solidFill>
                <a:prstClr val="black"/>
              </a:solidFill>
              <a:latin typeface="Times New Roman" panose="02020603050405020304" pitchFamily="18" charset="0"/>
              <a:cs typeface="Times New Roman" panose="02020603050405020304" pitchFamily="18" charset="0"/>
            </a:endParaRPr>
          </a:p>
          <a:p>
            <a:endParaRPr lang="en-IN" dirty="0">
              <a:solidFill>
                <a:prstClr val="black"/>
              </a:solidFill>
            </a:endParaRPr>
          </a:p>
        </p:txBody>
      </p:sp>
    </p:spTree>
    <p:extLst>
      <p:ext uri="{BB962C8B-B14F-4D97-AF65-F5344CB8AC3E}">
        <p14:creationId xmlns:p14="http://schemas.microsoft.com/office/powerpoint/2010/main" val="213697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1"/>
            <a:ext cx="8928992" cy="4154984"/>
          </a:xfrm>
          <a:prstGeom prst="rect">
            <a:avLst/>
          </a:prstGeom>
        </p:spPr>
        <p:txBody>
          <a:bodyPr wrap="square">
            <a:spAutoFit/>
          </a:bodyPr>
          <a:lstStyle/>
          <a:p>
            <a:r>
              <a:rPr lang="en-IN" sz="2400" dirty="0">
                <a:solidFill>
                  <a:srgbClr val="000000"/>
                </a:solidFill>
                <a:latin typeface="Times New Roman" panose="02020603050405020304" pitchFamily="18" charset="0"/>
                <a:cs typeface="Times New Roman" panose="02020603050405020304" pitchFamily="18" charset="0"/>
              </a:rPr>
              <a:t>A score of &lt;70 indicates no autism, </a:t>
            </a:r>
            <a:endParaRPr lang="en-IN" sz="2400" dirty="0" smtClean="0">
              <a:solidFill>
                <a:srgbClr val="000000"/>
              </a:solidFill>
              <a:latin typeface="Times New Roman" panose="02020603050405020304" pitchFamily="18" charset="0"/>
              <a:cs typeface="Times New Roman" panose="02020603050405020304" pitchFamily="18" charset="0"/>
            </a:endParaRPr>
          </a:p>
          <a:p>
            <a:r>
              <a:rPr lang="en-IN" sz="2400" dirty="0" smtClean="0">
                <a:solidFill>
                  <a:srgbClr val="000000"/>
                </a:solidFill>
                <a:latin typeface="Times New Roman" panose="02020603050405020304" pitchFamily="18" charset="0"/>
                <a:cs typeface="Times New Roman" panose="02020603050405020304" pitchFamily="18" charset="0"/>
              </a:rPr>
              <a:t>70-106 </a:t>
            </a:r>
            <a:r>
              <a:rPr lang="en-IN" sz="2400" dirty="0">
                <a:solidFill>
                  <a:srgbClr val="000000"/>
                </a:solidFill>
                <a:latin typeface="Times New Roman" panose="02020603050405020304" pitchFamily="18" charset="0"/>
                <a:cs typeface="Times New Roman" panose="02020603050405020304" pitchFamily="18" charset="0"/>
              </a:rPr>
              <a:t>(mild autism), </a:t>
            </a:r>
            <a:endParaRPr lang="en-IN" sz="2400" dirty="0" smtClean="0">
              <a:solidFill>
                <a:srgbClr val="000000"/>
              </a:solidFill>
              <a:latin typeface="Times New Roman" panose="02020603050405020304" pitchFamily="18" charset="0"/>
              <a:cs typeface="Times New Roman" panose="02020603050405020304" pitchFamily="18" charset="0"/>
            </a:endParaRPr>
          </a:p>
          <a:p>
            <a:r>
              <a:rPr lang="en-IN" sz="2400" dirty="0" smtClean="0">
                <a:solidFill>
                  <a:srgbClr val="000000"/>
                </a:solidFill>
                <a:latin typeface="Times New Roman" panose="02020603050405020304" pitchFamily="18" charset="0"/>
                <a:cs typeface="Times New Roman" panose="02020603050405020304" pitchFamily="18" charset="0"/>
              </a:rPr>
              <a:t>107-153 </a:t>
            </a:r>
            <a:r>
              <a:rPr lang="en-IN" sz="2400" dirty="0">
                <a:solidFill>
                  <a:srgbClr val="000000"/>
                </a:solidFill>
                <a:latin typeface="Times New Roman" panose="02020603050405020304" pitchFamily="18" charset="0"/>
                <a:cs typeface="Times New Roman" panose="02020603050405020304" pitchFamily="18" charset="0"/>
              </a:rPr>
              <a:t>(moderate autism), </a:t>
            </a:r>
            <a:endParaRPr lang="en-IN" sz="2400" dirty="0" smtClean="0">
              <a:solidFill>
                <a:srgbClr val="000000"/>
              </a:solidFill>
              <a:latin typeface="Times New Roman" panose="02020603050405020304" pitchFamily="18" charset="0"/>
              <a:cs typeface="Times New Roman" panose="02020603050405020304" pitchFamily="18" charset="0"/>
            </a:endParaRPr>
          </a:p>
          <a:p>
            <a:r>
              <a:rPr lang="en-IN" sz="2400" dirty="0" smtClean="0">
                <a:solidFill>
                  <a:srgbClr val="000000"/>
                </a:solidFill>
                <a:latin typeface="Times New Roman" panose="02020603050405020304" pitchFamily="18" charset="0"/>
                <a:cs typeface="Times New Roman" panose="02020603050405020304" pitchFamily="18" charset="0"/>
              </a:rPr>
              <a:t>and </a:t>
            </a:r>
            <a:r>
              <a:rPr lang="en-IN" sz="2400" dirty="0">
                <a:solidFill>
                  <a:srgbClr val="000000"/>
                </a:solidFill>
                <a:latin typeface="Times New Roman" panose="02020603050405020304" pitchFamily="18" charset="0"/>
                <a:cs typeface="Times New Roman" panose="02020603050405020304" pitchFamily="18" charset="0"/>
              </a:rPr>
              <a:t>&gt;153 (severe autism). </a:t>
            </a:r>
            <a:endParaRPr lang="en-IN" sz="2400" dirty="0" smtClean="0">
              <a:solidFill>
                <a:srgbClr val="000000"/>
              </a:solidFill>
              <a:latin typeface="Times New Roman" panose="02020603050405020304" pitchFamily="18" charset="0"/>
              <a:cs typeface="Times New Roman" panose="02020603050405020304" pitchFamily="18" charset="0"/>
            </a:endParaRPr>
          </a:p>
          <a:p>
            <a:endParaRPr lang="en-IN" sz="2400" dirty="0" smtClean="0">
              <a:solidFill>
                <a:srgbClr val="000000"/>
              </a:solidFill>
              <a:latin typeface="Times New Roman" panose="02020603050405020304" pitchFamily="18" charset="0"/>
              <a:cs typeface="Times New Roman" panose="02020603050405020304" pitchFamily="18" charset="0"/>
            </a:endParaRPr>
          </a:p>
          <a:p>
            <a:r>
              <a:rPr lang="en-IN" sz="2400" dirty="0" smtClean="0">
                <a:solidFill>
                  <a:srgbClr val="000000"/>
                </a:solidFill>
                <a:latin typeface="Times New Roman" panose="02020603050405020304" pitchFamily="18" charset="0"/>
                <a:cs typeface="Times New Roman" panose="02020603050405020304" pitchFamily="18" charset="0"/>
              </a:rPr>
              <a:t>It </a:t>
            </a:r>
            <a:r>
              <a:rPr lang="en-IN" sz="2400" dirty="0">
                <a:solidFill>
                  <a:srgbClr val="000000"/>
                </a:solidFill>
                <a:latin typeface="Times New Roman" panose="02020603050405020304" pitchFamily="18" charset="0"/>
                <a:cs typeface="Times New Roman" panose="02020603050405020304" pitchFamily="18" charset="0"/>
              </a:rPr>
              <a:t>takes about 15 to 20 minutes for administration of ISAA. </a:t>
            </a:r>
            <a:endParaRPr lang="en-IN" sz="2400" dirty="0" smtClean="0">
              <a:solidFill>
                <a:srgbClr val="000000"/>
              </a:solidFill>
              <a:latin typeface="Times New Roman" panose="02020603050405020304" pitchFamily="18" charset="0"/>
              <a:cs typeface="Times New Roman" panose="02020603050405020304" pitchFamily="18" charset="0"/>
            </a:endParaRPr>
          </a:p>
          <a:p>
            <a:endParaRPr lang="en-IN" sz="2400" dirty="0">
              <a:solidFill>
                <a:srgbClr val="000000"/>
              </a:solidFill>
              <a:latin typeface="Times New Roman" panose="02020603050405020304" pitchFamily="18" charset="0"/>
              <a:cs typeface="Times New Roman" panose="02020603050405020304" pitchFamily="18" charset="0"/>
            </a:endParaRPr>
          </a:p>
          <a:p>
            <a:r>
              <a:rPr lang="en-IN" sz="2400" dirty="0" smtClean="0">
                <a:solidFill>
                  <a:srgbClr val="000000"/>
                </a:solidFill>
                <a:latin typeface="Times New Roman" panose="02020603050405020304" pitchFamily="18" charset="0"/>
                <a:cs typeface="Times New Roman" panose="02020603050405020304" pitchFamily="18" charset="0"/>
              </a:rPr>
              <a:t>The ISAA </a:t>
            </a:r>
            <a:r>
              <a:rPr lang="en-IN" sz="2400" dirty="0">
                <a:solidFill>
                  <a:srgbClr val="000000"/>
                </a:solidFill>
                <a:latin typeface="Times New Roman" panose="02020603050405020304" pitchFamily="18" charset="0"/>
                <a:cs typeface="Times New Roman" panose="02020603050405020304" pitchFamily="18" charset="0"/>
              </a:rPr>
              <a:t>was devised with the aim of quantifying the severity of autistic symptoms so as to enable measurement of associated disability</a:t>
            </a:r>
            <a:r>
              <a:rPr lang="en-IN" sz="2400" dirty="0" smtClean="0">
                <a:solidFill>
                  <a:srgbClr val="000000"/>
                </a:solidFill>
                <a:latin typeface="Times New Roman" panose="02020603050405020304" pitchFamily="18" charset="0"/>
                <a:cs typeface="Times New Roman" panose="02020603050405020304" pitchFamily="18" charset="0"/>
              </a:rPr>
              <a:t>.</a:t>
            </a:r>
          </a:p>
          <a:p>
            <a:endParaRPr lang="en-US" sz="2400" dirty="0">
              <a:solidFill>
                <a:srgbClr val="000000"/>
              </a:solidFill>
              <a:latin typeface="Times New Roman" panose="02020603050405020304" pitchFamily="18" charset="0"/>
              <a:cs typeface="Times New Roman" panose="02020603050405020304" pitchFamily="18" charset="0"/>
            </a:endParaRPr>
          </a:p>
          <a:p>
            <a:r>
              <a:rPr lang="en-IN" sz="2400" dirty="0">
                <a:solidFill>
                  <a:srgbClr val="000000"/>
                </a:solidFill>
                <a:latin typeface="Times New Roman"/>
              </a:rPr>
              <a:t>Quantification of disability would help in getting disability benefits.</a:t>
            </a:r>
            <a:endParaRPr lang="en-IN"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501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89679"/>
            <a:ext cx="8712968" cy="5262979"/>
          </a:xfrm>
          <a:prstGeom prst="rect">
            <a:avLst/>
          </a:prstGeom>
        </p:spPr>
        <p:txBody>
          <a:bodyPr wrap="square">
            <a:spAutoFit/>
          </a:bodyPr>
          <a:lstStyle/>
          <a:p>
            <a:pPr algn="just"/>
            <a:r>
              <a:rPr lang="en-IN" sz="2400" dirty="0">
                <a:solidFill>
                  <a:srgbClr val="000000"/>
                </a:solidFill>
                <a:latin typeface="Times New Roman"/>
              </a:rPr>
              <a:t>A symptom severity score of 70 in ISAA corresponds to 40% disability; </a:t>
            </a:r>
            <a:endParaRPr lang="en-IN" sz="2400" dirty="0" smtClean="0">
              <a:solidFill>
                <a:srgbClr val="000000"/>
              </a:solidFill>
              <a:latin typeface="Times New Roman"/>
            </a:endParaRPr>
          </a:p>
          <a:p>
            <a:pPr algn="just"/>
            <a:r>
              <a:rPr lang="en-IN" sz="2400" dirty="0" smtClean="0">
                <a:solidFill>
                  <a:srgbClr val="000000"/>
                </a:solidFill>
                <a:latin typeface="Times New Roman"/>
              </a:rPr>
              <a:t>71-88 </a:t>
            </a:r>
            <a:r>
              <a:rPr lang="en-IN" sz="2400" dirty="0">
                <a:solidFill>
                  <a:srgbClr val="000000"/>
                </a:solidFill>
                <a:latin typeface="Times New Roman"/>
              </a:rPr>
              <a:t>(50%), </a:t>
            </a:r>
            <a:endParaRPr lang="en-IN" sz="2400" dirty="0" smtClean="0">
              <a:solidFill>
                <a:srgbClr val="000000"/>
              </a:solidFill>
              <a:latin typeface="Times New Roman"/>
            </a:endParaRPr>
          </a:p>
          <a:p>
            <a:pPr algn="just"/>
            <a:r>
              <a:rPr lang="en-IN" sz="2400" dirty="0" smtClean="0">
                <a:solidFill>
                  <a:srgbClr val="000000"/>
                </a:solidFill>
                <a:latin typeface="Times New Roman"/>
              </a:rPr>
              <a:t>89-105 </a:t>
            </a:r>
            <a:r>
              <a:rPr lang="en-IN" sz="2400" dirty="0">
                <a:solidFill>
                  <a:srgbClr val="000000"/>
                </a:solidFill>
                <a:latin typeface="Times New Roman"/>
              </a:rPr>
              <a:t>(60%), </a:t>
            </a:r>
            <a:endParaRPr lang="en-IN" sz="2400" dirty="0" smtClean="0">
              <a:solidFill>
                <a:srgbClr val="000000"/>
              </a:solidFill>
              <a:latin typeface="Times New Roman"/>
            </a:endParaRPr>
          </a:p>
          <a:p>
            <a:pPr algn="just"/>
            <a:r>
              <a:rPr lang="en-IN" sz="2400" dirty="0" smtClean="0">
                <a:solidFill>
                  <a:srgbClr val="000000"/>
                </a:solidFill>
                <a:latin typeface="Times New Roman"/>
              </a:rPr>
              <a:t>106-123 </a:t>
            </a:r>
            <a:r>
              <a:rPr lang="en-IN" sz="2400" dirty="0">
                <a:solidFill>
                  <a:srgbClr val="000000"/>
                </a:solidFill>
                <a:latin typeface="Times New Roman"/>
              </a:rPr>
              <a:t>(70%), </a:t>
            </a:r>
            <a:endParaRPr lang="en-IN" sz="2400" dirty="0" smtClean="0">
              <a:solidFill>
                <a:srgbClr val="000000"/>
              </a:solidFill>
              <a:latin typeface="Times New Roman"/>
            </a:endParaRPr>
          </a:p>
          <a:p>
            <a:pPr algn="just"/>
            <a:r>
              <a:rPr lang="en-IN" sz="2400" dirty="0" smtClean="0">
                <a:solidFill>
                  <a:srgbClr val="000000"/>
                </a:solidFill>
                <a:latin typeface="Times New Roman"/>
              </a:rPr>
              <a:t>124-140 </a:t>
            </a:r>
            <a:r>
              <a:rPr lang="en-IN" sz="2400" dirty="0">
                <a:solidFill>
                  <a:srgbClr val="000000"/>
                </a:solidFill>
                <a:latin typeface="Times New Roman"/>
              </a:rPr>
              <a:t>(80%), </a:t>
            </a:r>
            <a:endParaRPr lang="en-IN" sz="2400" dirty="0" smtClean="0">
              <a:solidFill>
                <a:srgbClr val="000000"/>
              </a:solidFill>
              <a:latin typeface="Times New Roman"/>
            </a:endParaRPr>
          </a:p>
          <a:p>
            <a:pPr algn="just"/>
            <a:r>
              <a:rPr lang="en-IN" sz="2400" dirty="0" smtClean="0">
                <a:solidFill>
                  <a:srgbClr val="000000"/>
                </a:solidFill>
                <a:latin typeface="Times New Roman"/>
              </a:rPr>
              <a:t>141-158 </a:t>
            </a:r>
            <a:r>
              <a:rPr lang="en-IN" sz="2400" dirty="0">
                <a:solidFill>
                  <a:srgbClr val="000000"/>
                </a:solidFill>
                <a:latin typeface="Times New Roman"/>
              </a:rPr>
              <a:t>(90%), </a:t>
            </a:r>
            <a:endParaRPr lang="en-IN" sz="2400" dirty="0" smtClean="0">
              <a:solidFill>
                <a:srgbClr val="000000"/>
              </a:solidFill>
              <a:latin typeface="Times New Roman"/>
            </a:endParaRPr>
          </a:p>
          <a:p>
            <a:pPr algn="just"/>
            <a:r>
              <a:rPr lang="en-IN" sz="2400" dirty="0" smtClean="0">
                <a:solidFill>
                  <a:srgbClr val="000000"/>
                </a:solidFill>
                <a:latin typeface="Times New Roman"/>
              </a:rPr>
              <a:t>whereas </a:t>
            </a:r>
            <a:r>
              <a:rPr lang="en-IN" sz="2400" dirty="0">
                <a:solidFill>
                  <a:srgbClr val="000000"/>
                </a:solidFill>
                <a:latin typeface="Times New Roman"/>
              </a:rPr>
              <a:t>&gt;158 (100%) disability. </a:t>
            </a:r>
            <a:endParaRPr lang="en-IN" sz="2400" dirty="0" smtClean="0">
              <a:solidFill>
                <a:srgbClr val="000000"/>
              </a:solidFill>
              <a:latin typeface="Times New Roman"/>
            </a:endParaRPr>
          </a:p>
          <a:p>
            <a:pPr algn="just"/>
            <a:endParaRPr lang="en-IN" sz="2400" dirty="0">
              <a:solidFill>
                <a:srgbClr val="000000"/>
              </a:solidFill>
              <a:latin typeface="Times New Roman"/>
            </a:endParaRPr>
          </a:p>
          <a:p>
            <a:pPr algn="just"/>
            <a:r>
              <a:rPr lang="en-IN" sz="2400" dirty="0" smtClean="0">
                <a:solidFill>
                  <a:srgbClr val="000000"/>
                </a:solidFill>
                <a:latin typeface="Times New Roman"/>
              </a:rPr>
              <a:t>The </a:t>
            </a:r>
            <a:r>
              <a:rPr lang="en-IN" sz="2400" dirty="0">
                <a:solidFill>
                  <a:srgbClr val="000000"/>
                </a:solidFill>
                <a:latin typeface="Times New Roman"/>
              </a:rPr>
              <a:t>subgroup of mild autism (70-106) has two different disability scores and the group with moderate autism (107-153) has different disability scores. A score of 153 would mean severe autism, but 100% disability benefits can be expected only if disability score is &gt;158.</a:t>
            </a:r>
            <a:endParaRPr lang="en-IN" sz="2400" dirty="0">
              <a:solidFill>
                <a:prstClr val="black"/>
              </a:solidFill>
            </a:endParaRPr>
          </a:p>
        </p:txBody>
      </p:sp>
    </p:spTree>
    <p:extLst>
      <p:ext uri="{BB962C8B-B14F-4D97-AF65-F5344CB8AC3E}">
        <p14:creationId xmlns:p14="http://schemas.microsoft.com/office/powerpoint/2010/main" val="2646024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 external file that holds a picture, illustration, etc.&#10;Object name is IJPsyM-33-217-g001.jpg"/>
          <p:cNvPicPr>
            <a:picLocks noChangeAspect="1" noChangeArrowheads="1"/>
          </p:cNvPicPr>
          <p:nvPr/>
        </p:nvPicPr>
        <p:blipFill rotWithShape="1">
          <a:blip r:embed="rId3">
            <a:extLst>
              <a:ext uri="{28A0092B-C50C-407E-A947-70E740481C1C}">
                <a14:useLocalDpi xmlns:a14="http://schemas.microsoft.com/office/drawing/2010/main" val="0"/>
              </a:ext>
            </a:extLst>
          </a:blip>
          <a:srcRect l="1" r="14632"/>
          <a:stretch/>
        </p:blipFill>
        <p:spPr bwMode="auto">
          <a:xfrm>
            <a:off x="124337" y="332656"/>
            <a:ext cx="8624127"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490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101823"/>
            <a:ext cx="7848872" cy="461665"/>
          </a:xfrm>
          <a:prstGeom prst="rect">
            <a:avLst/>
          </a:prstGeom>
        </p:spPr>
        <p:txBody>
          <a:bodyPr wrap="square">
            <a:spAutoFit/>
          </a:bodyPr>
          <a:lstStyle/>
          <a:p>
            <a:pPr algn="ctr"/>
            <a:r>
              <a:rPr lang="en-IN" sz="2400" b="1" dirty="0" smtClean="0">
                <a:latin typeface="Times New Roman" panose="02020603050405020304" pitchFamily="18" charset="0"/>
                <a:cs typeface="Times New Roman" panose="02020603050405020304" pitchFamily="18" charset="0"/>
              </a:rPr>
              <a:t>Disability Certification </a:t>
            </a:r>
            <a:r>
              <a:rPr lang="en-IN" sz="2400" b="1" dirty="0">
                <a:latin typeface="Times New Roman" panose="02020603050405020304" pitchFamily="18" charset="0"/>
                <a:cs typeface="Times New Roman" panose="02020603050405020304" pitchFamily="18" charset="0"/>
              </a:rPr>
              <a:t>in Psychiatric Practice</a:t>
            </a:r>
          </a:p>
        </p:txBody>
      </p:sp>
      <p:sp>
        <p:nvSpPr>
          <p:cNvPr id="4" name="Rectangle 3"/>
          <p:cNvSpPr/>
          <p:nvPr/>
        </p:nvSpPr>
        <p:spPr>
          <a:xfrm>
            <a:off x="107504" y="718905"/>
            <a:ext cx="8568952" cy="6001643"/>
          </a:xfrm>
          <a:prstGeom prst="rect">
            <a:avLst/>
          </a:prstGeom>
        </p:spPr>
        <p:txBody>
          <a:bodyPr wrap="square">
            <a:spAutoFit/>
          </a:bodyPr>
          <a:lstStyle/>
          <a:p>
            <a:pPr algn="just"/>
            <a:r>
              <a:rPr lang="en-IN" sz="2400" dirty="0">
                <a:solidFill>
                  <a:srgbClr val="000000"/>
                </a:solidFill>
                <a:latin typeface="Times New Roman" panose="02020603050405020304" pitchFamily="18" charset="0"/>
                <a:cs typeface="Times New Roman" panose="02020603050405020304" pitchFamily="18" charset="0"/>
              </a:rPr>
              <a:t>Rehabilitation Committee of the Indian Psychiatric Society (IPS) came up with the Indian disability evaluation and assessment scale (IDEAS) in 2002. IDEAS was field tested in nine </a:t>
            </a:r>
            <a:r>
              <a:rPr lang="en-IN" sz="2400" dirty="0" err="1">
                <a:solidFill>
                  <a:srgbClr val="000000"/>
                </a:solidFill>
                <a:latin typeface="Times New Roman" panose="02020603050405020304" pitchFamily="18" charset="0"/>
                <a:cs typeface="Times New Roman" panose="02020603050405020304" pitchFamily="18" charset="0"/>
              </a:rPr>
              <a:t>centers</a:t>
            </a:r>
            <a:r>
              <a:rPr lang="en-IN" sz="2400" dirty="0">
                <a:solidFill>
                  <a:srgbClr val="000000"/>
                </a:solidFill>
                <a:latin typeface="Times New Roman" panose="02020603050405020304" pitchFamily="18" charset="0"/>
                <a:cs typeface="Times New Roman" panose="02020603050405020304" pitchFamily="18" charset="0"/>
              </a:rPr>
              <a:t> all over India and has now been gazetted by the Ministry of Social Justice and Empowerment, Government of India, as the recommended instrument to measure psychiatric </a:t>
            </a:r>
            <a:r>
              <a:rPr lang="en-IN" sz="2400" dirty="0" smtClean="0">
                <a:solidFill>
                  <a:srgbClr val="000000"/>
                </a:solidFill>
                <a:latin typeface="Times New Roman" panose="02020603050405020304" pitchFamily="18" charset="0"/>
                <a:cs typeface="Times New Roman" panose="02020603050405020304" pitchFamily="18" charset="0"/>
              </a:rPr>
              <a:t>disability.</a:t>
            </a:r>
            <a:endParaRPr lang="en-US" sz="2400" dirty="0" smtClean="0">
              <a:solidFill>
                <a:srgbClr val="000000"/>
              </a:solidFill>
              <a:latin typeface="Times New Roman" panose="02020603050405020304" pitchFamily="18" charset="0"/>
              <a:cs typeface="Times New Roman" panose="02020603050405020304" pitchFamily="18" charset="0"/>
            </a:endParaRPr>
          </a:p>
          <a:p>
            <a:pPr algn="just"/>
            <a:r>
              <a:rPr lang="en-IN" sz="2400" dirty="0" smtClean="0">
                <a:solidFill>
                  <a:srgbClr val="000000"/>
                </a:solidFill>
                <a:latin typeface="Times New Roman" panose="02020603050405020304" pitchFamily="18" charset="0"/>
                <a:cs typeface="Times New Roman" panose="02020603050405020304" pitchFamily="18" charset="0"/>
              </a:rPr>
              <a:t> </a:t>
            </a:r>
          </a:p>
          <a:p>
            <a:pPr algn="just"/>
            <a:r>
              <a:rPr lang="en-IN" sz="2400" dirty="0" smtClean="0">
                <a:latin typeface="Times New Roman" panose="02020603050405020304" pitchFamily="18" charset="0"/>
                <a:cs typeface="Times New Roman" panose="02020603050405020304" pitchFamily="18" charset="0"/>
              </a:rPr>
              <a:t>Patients </a:t>
            </a:r>
            <a:r>
              <a:rPr lang="en-IN" sz="2400" dirty="0">
                <a:latin typeface="Times New Roman" panose="02020603050405020304" pitchFamily="18" charset="0"/>
                <a:cs typeface="Times New Roman" panose="02020603050405020304" pitchFamily="18" charset="0"/>
              </a:rPr>
              <a:t>with the following diagnoses are eligible for disability benefits: </a:t>
            </a:r>
          </a:p>
          <a:p>
            <a:pPr algn="just"/>
            <a:r>
              <a:rPr lang="en-IN" sz="2400" dirty="0" smtClean="0">
                <a:latin typeface="Times New Roman" panose="02020603050405020304" pitchFamily="18" charset="0"/>
                <a:cs typeface="Times New Roman" panose="02020603050405020304" pitchFamily="18" charset="0"/>
              </a:rPr>
              <a:t>1</a:t>
            </a:r>
            <a:r>
              <a:rPr lang="en-IN" sz="2400" dirty="0">
                <a:latin typeface="Times New Roman" panose="02020603050405020304" pitchFamily="18" charset="0"/>
                <a:cs typeface="Times New Roman" panose="02020603050405020304" pitchFamily="18" charset="0"/>
              </a:rPr>
              <a:t>. Schizophrenia.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2</a:t>
            </a:r>
            <a:r>
              <a:rPr lang="en-IN" sz="2400" dirty="0">
                <a:latin typeface="Times New Roman" panose="02020603050405020304" pitchFamily="18" charset="0"/>
                <a:cs typeface="Times New Roman" panose="02020603050405020304" pitchFamily="18" charset="0"/>
              </a:rPr>
              <a:t>. Bipolar Disorder.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3</a:t>
            </a:r>
            <a:r>
              <a:rPr lang="en-IN" sz="2400" dirty="0">
                <a:latin typeface="Times New Roman" panose="02020603050405020304" pitchFamily="18" charset="0"/>
                <a:cs typeface="Times New Roman" panose="02020603050405020304" pitchFamily="18" charset="0"/>
              </a:rPr>
              <a:t>. Dementia.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4</a:t>
            </a:r>
            <a:r>
              <a:rPr lang="en-IN" sz="2400" dirty="0">
                <a:latin typeface="Times New Roman" panose="02020603050405020304" pitchFamily="18" charset="0"/>
                <a:cs typeface="Times New Roman" panose="02020603050405020304" pitchFamily="18" charset="0"/>
              </a:rPr>
              <a:t>. Obsessive Compulsive Disorder</a:t>
            </a:r>
            <a:r>
              <a:rPr lang="en-IN" sz="2400" dirty="0" smtClean="0">
                <a:latin typeface="Times New Roman" panose="02020603050405020304" pitchFamily="18" charset="0"/>
                <a:cs typeface="Times New Roman" panose="02020603050405020304" pitchFamily="18" charset="0"/>
              </a:rPr>
              <a:t>.</a:t>
            </a:r>
          </a:p>
          <a:p>
            <a:pPr algn="just"/>
            <a:r>
              <a:rPr lang="en-IN" sz="2400" dirty="0" smtClean="0">
                <a:latin typeface="Times New Roman" panose="02020603050405020304" pitchFamily="18" charset="0"/>
                <a:cs typeface="Times New Roman" panose="02020603050405020304" pitchFamily="18" charset="0"/>
              </a:rPr>
              <a:t>Duration </a:t>
            </a:r>
            <a:r>
              <a:rPr lang="en-IN" sz="2400" dirty="0">
                <a:latin typeface="Times New Roman" panose="02020603050405020304" pitchFamily="18" charset="0"/>
                <a:cs typeface="Times New Roman" panose="02020603050405020304" pitchFamily="18" charset="0"/>
              </a:rPr>
              <a:t>of illness - = at least 2 years – the number of months the patient was symptomatic in the last 2 years (M12Y – months of illness) should be determined.</a:t>
            </a:r>
          </a:p>
        </p:txBody>
      </p:sp>
    </p:spTree>
    <p:extLst>
      <p:ext uri="{BB962C8B-B14F-4D97-AF65-F5344CB8AC3E}">
        <p14:creationId xmlns:p14="http://schemas.microsoft.com/office/powerpoint/2010/main" val="414188449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Waveform</Template>
  <TotalTime>2032</TotalTime>
  <Words>1019</Words>
  <Application>Microsoft Office PowerPoint</Application>
  <PresentationFormat>On-screen Show (4:3)</PresentationFormat>
  <Paragraphs>140</Paragraphs>
  <Slides>14</Slides>
  <Notes>5</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Riaz Choudhri</dc:creator>
  <cp:lastModifiedBy>Riaz Choudhri</cp:lastModifiedBy>
  <cp:revision>52</cp:revision>
  <dcterms:created xsi:type="dcterms:W3CDTF">2016-01-29T13:27:08Z</dcterms:created>
  <dcterms:modified xsi:type="dcterms:W3CDTF">2017-09-21T08:15:03Z</dcterms:modified>
</cp:coreProperties>
</file>